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handoutMasterIdLst>
    <p:handoutMasterId r:id="rId30"/>
  </p:handoutMasterIdLst>
  <p:sldIdLst>
    <p:sldId id="284" r:id="rId5"/>
    <p:sldId id="496" r:id="rId6"/>
    <p:sldId id="481" r:id="rId7"/>
    <p:sldId id="505" r:id="rId8"/>
    <p:sldId id="497" r:id="rId9"/>
    <p:sldId id="498" r:id="rId10"/>
    <p:sldId id="499" r:id="rId11"/>
    <p:sldId id="500" r:id="rId12"/>
    <p:sldId id="501" r:id="rId13"/>
    <p:sldId id="502" r:id="rId14"/>
    <p:sldId id="503" r:id="rId15"/>
    <p:sldId id="504" r:id="rId16"/>
    <p:sldId id="378" r:id="rId17"/>
    <p:sldId id="467" r:id="rId18"/>
    <p:sldId id="465" r:id="rId19"/>
    <p:sldId id="442" r:id="rId20"/>
    <p:sldId id="489" r:id="rId21"/>
    <p:sldId id="490" r:id="rId22"/>
    <p:sldId id="508" r:id="rId23"/>
    <p:sldId id="507" r:id="rId24"/>
    <p:sldId id="277" r:id="rId25"/>
    <p:sldId id="495" r:id="rId26"/>
    <p:sldId id="506" r:id="rId27"/>
    <p:sldId id="320" r:id="rId28"/>
  </p:sldIdLst>
  <p:sldSz cx="9906000" cy="6858000" type="A4"/>
  <p:notesSz cx="9296400" cy="7010400"/>
  <p:defaultTex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FF"/>
    <a:srgbClr val="EAEAEA"/>
    <a:srgbClr val="CCEC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23" autoAdjust="0"/>
    <p:restoredTop sz="97117" autoAdjust="0"/>
  </p:normalViewPr>
  <p:slideViewPr>
    <p:cSldViewPr>
      <p:cViewPr varScale="1">
        <p:scale>
          <a:sx n="70" d="100"/>
          <a:sy n="70" d="100"/>
        </p:scale>
        <p:origin x="53" y="389"/>
      </p:cViewPr>
      <p:guideLst>
        <p:guide orient="horz" pos="2160"/>
        <p:guide pos="3120"/>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hdr" sz="quarter"/>
          </p:nvPr>
        </p:nvSpPr>
        <p:spPr bwMode="auto">
          <a:xfrm>
            <a:off x="0" y="0"/>
            <a:ext cx="4027488" cy="350838"/>
          </a:xfrm>
          <a:prstGeom prst="rect">
            <a:avLst/>
          </a:prstGeom>
          <a:noFill/>
          <a:ln w="9525">
            <a:noFill/>
            <a:miter lim="800000"/>
            <a:headEnd/>
            <a:tailEnd/>
          </a:ln>
          <a:effectLst/>
        </p:spPr>
        <p:txBody>
          <a:bodyPr vert="horz" wrap="square" lIns="92857" tIns="46429" rIns="92857" bIns="46429" numCol="1" anchor="t" anchorCtr="0" compatLnSpc="1">
            <a:prstTxWarp prst="textNoShape">
              <a:avLst/>
            </a:prstTxWarp>
          </a:bodyPr>
          <a:lstStyle>
            <a:lvl1pPr defTabSz="928688">
              <a:defRPr sz="1200"/>
            </a:lvl1pPr>
          </a:lstStyle>
          <a:p>
            <a:pPr>
              <a:defRPr/>
            </a:pPr>
            <a:endParaRPr lang="en-US"/>
          </a:p>
        </p:txBody>
      </p:sp>
      <p:sp>
        <p:nvSpPr>
          <p:cNvPr id="183299" name="Rectangle 3"/>
          <p:cNvSpPr>
            <a:spLocks noGrp="1" noChangeArrowheads="1"/>
          </p:cNvSpPr>
          <p:nvPr>
            <p:ph type="dt" sz="quarter" idx="1"/>
          </p:nvPr>
        </p:nvSpPr>
        <p:spPr bwMode="auto">
          <a:xfrm>
            <a:off x="5265738" y="0"/>
            <a:ext cx="4029075" cy="350838"/>
          </a:xfrm>
          <a:prstGeom prst="rect">
            <a:avLst/>
          </a:prstGeom>
          <a:noFill/>
          <a:ln w="9525">
            <a:noFill/>
            <a:miter lim="800000"/>
            <a:headEnd/>
            <a:tailEnd/>
          </a:ln>
          <a:effectLst/>
        </p:spPr>
        <p:txBody>
          <a:bodyPr vert="horz" wrap="square" lIns="92857" tIns="46429" rIns="92857" bIns="46429" numCol="1" anchor="t" anchorCtr="0" compatLnSpc="1">
            <a:prstTxWarp prst="textNoShape">
              <a:avLst/>
            </a:prstTxWarp>
          </a:bodyPr>
          <a:lstStyle>
            <a:lvl1pPr algn="r" defTabSz="928688">
              <a:defRPr sz="1200"/>
            </a:lvl1pPr>
          </a:lstStyle>
          <a:p>
            <a:pPr>
              <a:defRPr/>
            </a:pPr>
            <a:endParaRPr lang="en-US"/>
          </a:p>
        </p:txBody>
      </p:sp>
      <p:sp>
        <p:nvSpPr>
          <p:cNvPr id="183300" name="Rectangle 4"/>
          <p:cNvSpPr>
            <a:spLocks noGrp="1" noChangeArrowheads="1"/>
          </p:cNvSpPr>
          <p:nvPr>
            <p:ph type="ftr" sz="quarter" idx="2"/>
          </p:nvPr>
        </p:nvSpPr>
        <p:spPr bwMode="auto">
          <a:xfrm>
            <a:off x="0" y="6657975"/>
            <a:ext cx="4027488" cy="350838"/>
          </a:xfrm>
          <a:prstGeom prst="rect">
            <a:avLst/>
          </a:prstGeom>
          <a:noFill/>
          <a:ln w="9525">
            <a:noFill/>
            <a:miter lim="800000"/>
            <a:headEnd/>
            <a:tailEnd/>
          </a:ln>
          <a:effectLst/>
        </p:spPr>
        <p:txBody>
          <a:bodyPr vert="horz" wrap="square" lIns="92857" tIns="46429" rIns="92857" bIns="46429" numCol="1" anchor="b" anchorCtr="0" compatLnSpc="1">
            <a:prstTxWarp prst="textNoShape">
              <a:avLst/>
            </a:prstTxWarp>
          </a:bodyPr>
          <a:lstStyle>
            <a:lvl1pPr defTabSz="928688">
              <a:defRPr sz="1200"/>
            </a:lvl1pPr>
          </a:lstStyle>
          <a:p>
            <a:pPr>
              <a:defRPr/>
            </a:pPr>
            <a:endParaRPr lang="en-US"/>
          </a:p>
        </p:txBody>
      </p:sp>
      <p:sp>
        <p:nvSpPr>
          <p:cNvPr id="183301" name="Rectangle 5"/>
          <p:cNvSpPr>
            <a:spLocks noGrp="1" noChangeArrowheads="1"/>
          </p:cNvSpPr>
          <p:nvPr>
            <p:ph type="sldNum" sz="quarter" idx="3"/>
          </p:nvPr>
        </p:nvSpPr>
        <p:spPr bwMode="auto">
          <a:xfrm>
            <a:off x="5265738" y="6657975"/>
            <a:ext cx="4029075" cy="350838"/>
          </a:xfrm>
          <a:prstGeom prst="rect">
            <a:avLst/>
          </a:prstGeom>
          <a:noFill/>
          <a:ln w="9525">
            <a:noFill/>
            <a:miter lim="800000"/>
            <a:headEnd/>
            <a:tailEnd/>
          </a:ln>
          <a:effectLst/>
        </p:spPr>
        <p:txBody>
          <a:bodyPr vert="horz" wrap="square" lIns="92857" tIns="46429" rIns="92857" bIns="46429" numCol="1" anchor="b" anchorCtr="0" compatLnSpc="1">
            <a:prstTxWarp prst="textNoShape">
              <a:avLst/>
            </a:prstTxWarp>
          </a:bodyPr>
          <a:lstStyle>
            <a:lvl1pPr algn="r" defTabSz="928688">
              <a:defRPr sz="1200"/>
            </a:lvl1pPr>
          </a:lstStyle>
          <a:p>
            <a:pPr>
              <a:defRPr/>
            </a:pPr>
            <a:fld id="{CF857F28-D087-4BAA-9C62-C04CB3298C20}" type="slidenum">
              <a:rPr lang="en-US"/>
              <a:pPr>
                <a:defRPr/>
              </a:pPr>
              <a:t>‹#›</a:t>
            </a:fld>
            <a:endParaRPr lang="en-US"/>
          </a:p>
        </p:txBody>
      </p:sp>
    </p:spTree>
    <p:extLst>
      <p:ext uri="{BB962C8B-B14F-4D97-AF65-F5344CB8AC3E}">
        <p14:creationId xmlns:p14="http://schemas.microsoft.com/office/powerpoint/2010/main" val="22755479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4027488" cy="350838"/>
          </a:xfrm>
          <a:prstGeom prst="rect">
            <a:avLst/>
          </a:prstGeom>
          <a:noFill/>
          <a:ln w="9525">
            <a:noFill/>
            <a:miter lim="800000"/>
            <a:headEnd/>
            <a:tailEnd/>
          </a:ln>
          <a:effectLst/>
        </p:spPr>
        <p:txBody>
          <a:bodyPr vert="horz" wrap="square" lIns="92857" tIns="46429" rIns="92857" bIns="46429" numCol="1" anchor="t" anchorCtr="0" compatLnSpc="1">
            <a:prstTxWarp prst="textNoShape">
              <a:avLst/>
            </a:prstTxWarp>
          </a:bodyPr>
          <a:lstStyle>
            <a:lvl1pPr defTabSz="928688">
              <a:defRPr sz="1200"/>
            </a:lvl1pPr>
          </a:lstStyle>
          <a:p>
            <a:pPr>
              <a:defRPr/>
            </a:pPr>
            <a:endParaRPr lang="en-US"/>
          </a:p>
        </p:txBody>
      </p:sp>
      <p:sp>
        <p:nvSpPr>
          <p:cNvPr id="26627" name="Rectangle 3"/>
          <p:cNvSpPr>
            <a:spLocks noGrp="1" noChangeArrowheads="1"/>
          </p:cNvSpPr>
          <p:nvPr>
            <p:ph type="dt" idx="1"/>
          </p:nvPr>
        </p:nvSpPr>
        <p:spPr bwMode="auto">
          <a:xfrm>
            <a:off x="5265738" y="0"/>
            <a:ext cx="4029075" cy="350838"/>
          </a:xfrm>
          <a:prstGeom prst="rect">
            <a:avLst/>
          </a:prstGeom>
          <a:noFill/>
          <a:ln w="9525">
            <a:noFill/>
            <a:miter lim="800000"/>
            <a:headEnd/>
            <a:tailEnd/>
          </a:ln>
          <a:effectLst/>
        </p:spPr>
        <p:txBody>
          <a:bodyPr vert="horz" wrap="square" lIns="92857" tIns="46429" rIns="92857" bIns="46429" numCol="1" anchor="t" anchorCtr="0" compatLnSpc="1">
            <a:prstTxWarp prst="textNoShape">
              <a:avLst/>
            </a:prstTxWarp>
          </a:bodyPr>
          <a:lstStyle>
            <a:lvl1pPr algn="r" defTabSz="928688">
              <a:defRPr sz="1200"/>
            </a:lvl1pPr>
          </a:lstStyle>
          <a:p>
            <a:pPr>
              <a:defRPr/>
            </a:pPr>
            <a:endParaRPr lang="en-US"/>
          </a:p>
        </p:txBody>
      </p:sp>
      <p:sp>
        <p:nvSpPr>
          <p:cNvPr id="35844" name="Rectangle 4"/>
          <p:cNvSpPr>
            <a:spLocks noGrp="1" noRot="1" noChangeAspect="1" noChangeArrowheads="1" noTextEdit="1"/>
          </p:cNvSpPr>
          <p:nvPr>
            <p:ph type="sldImg" idx="2"/>
          </p:nvPr>
        </p:nvSpPr>
        <p:spPr bwMode="auto">
          <a:xfrm>
            <a:off x="2749550" y="525463"/>
            <a:ext cx="3797300" cy="2628900"/>
          </a:xfrm>
          <a:prstGeom prst="rect">
            <a:avLst/>
          </a:prstGeom>
          <a:noFill/>
          <a:ln w="9525">
            <a:solidFill>
              <a:srgbClr val="000000"/>
            </a:solidFill>
            <a:miter lim="800000"/>
            <a:headEnd/>
            <a:tailEnd/>
          </a:ln>
        </p:spPr>
      </p:sp>
      <p:sp>
        <p:nvSpPr>
          <p:cNvPr id="26629" name="Rectangle 5"/>
          <p:cNvSpPr>
            <a:spLocks noGrp="1" noChangeArrowheads="1"/>
          </p:cNvSpPr>
          <p:nvPr>
            <p:ph type="body" sz="quarter" idx="3"/>
          </p:nvPr>
        </p:nvSpPr>
        <p:spPr bwMode="auto">
          <a:xfrm>
            <a:off x="930275" y="3330575"/>
            <a:ext cx="7437438" cy="3154363"/>
          </a:xfrm>
          <a:prstGeom prst="rect">
            <a:avLst/>
          </a:prstGeom>
          <a:noFill/>
          <a:ln w="9525">
            <a:noFill/>
            <a:miter lim="800000"/>
            <a:headEnd/>
            <a:tailEnd/>
          </a:ln>
          <a:effectLst/>
        </p:spPr>
        <p:txBody>
          <a:bodyPr vert="horz" wrap="square" lIns="92857" tIns="46429" rIns="92857" bIns="4642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630" name="Rectangle 6"/>
          <p:cNvSpPr>
            <a:spLocks noGrp="1" noChangeArrowheads="1"/>
          </p:cNvSpPr>
          <p:nvPr>
            <p:ph type="ftr" sz="quarter" idx="4"/>
          </p:nvPr>
        </p:nvSpPr>
        <p:spPr bwMode="auto">
          <a:xfrm>
            <a:off x="0" y="6657975"/>
            <a:ext cx="4027488" cy="350838"/>
          </a:xfrm>
          <a:prstGeom prst="rect">
            <a:avLst/>
          </a:prstGeom>
          <a:noFill/>
          <a:ln w="9525">
            <a:noFill/>
            <a:miter lim="800000"/>
            <a:headEnd/>
            <a:tailEnd/>
          </a:ln>
          <a:effectLst/>
        </p:spPr>
        <p:txBody>
          <a:bodyPr vert="horz" wrap="square" lIns="92857" tIns="46429" rIns="92857" bIns="46429" numCol="1" anchor="b" anchorCtr="0" compatLnSpc="1">
            <a:prstTxWarp prst="textNoShape">
              <a:avLst/>
            </a:prstTxWarp>
          </a:bodyPr>
          <a:lstStyle>
            <a:lvl1pPr defTabSz="928688">
              <a:defRPr sz="1200"/>
            </a:lvl1pPr>
          </a:lstStyle>
          <a:p>
            <a:pPr>
              <a:defRPr/>
            </a:pPr>
            <a:endParaRPr lang="en-US"/>
          </a:p>
        </p:txBody>
      </p:sp>
      <p:sp>
        <p:nvSpPr>
          <p:cNvPr id="26631" name="Rectangle 7"/>
          <p:cNvSpPr>
            <a:spLocks noGrp="1" noChangeArrowheads="1"/>
          </p:cNvSpPr>
          <p:nvPr>
            <p:ph type="sldNum" sz="quarter" idx="5"/>
          </p:nvPr>
        </p:nvSpPr>
        <p:spPr bwMode="auto">
          <a:xfrm>
            <a:off x="5265738" y="6657975"/>
            <a:ext cx="4029075" cy="350838"/>
          </a:xfrm>
          <a:prstGeom prst="rect">
            <a:avLst/>
          </a:prstGeom>
          <a:noFill/>
          <a:ln w="9525">
            <a:noFill/>
            <a:miter lim="800000"/>
            <a:headEnd/>
            <a:tailEnd/>
          </a:ln>
          <a:effectLst/>
        </p:spPr>
        <p:txBody>
          <a:bodyPr vert="horz" wrap="square" lIns="92857" tIns="46429" rIns="92857" bIns="46429" numCol="1" anchor="b" anchorCtr="0" compatLnSpc="1">
            <a:prstTxWarp prst="textNoShape">
              <a:avLst/>
            </a:prstTxWarp>
          </a:bodyPr>
          <a:lstStyle>
            <a:lvl1pPr algn="r" defTabSz="928688">
              <a:defRPr sz="1200"/>
            </a:lvl1pPr>
          </a:lstStyle>
          <a:p>
            <a:pPr>
              <a:defRPr/>
            </a:pPr>
            <a:fld id="{65C74781-6A89-4662-8CD5-8789C1DBFD47}" type="slidenum">
              <a:rPr lang="en-US"/>
              <a:pPr>
                <a:defRPr/>
              </a:pPr>
              <a:t>‹#›</a:t>
            </a:fld>
            <a:endParaRPr lang="en-US"/>
          </a:p>
        </p:txBody>
      </p:sp>
    </p:spTree>
    <p:extLst>
      <p:ext uri="{BB962C8B-B14F-4D97-AF65-F5344CB8AC3E}">
        <p14:creationId xmlns:p14="http://schemas.microsoft.com/office/powerpoint/2010/main" val="17077785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40463F4D-C215-48DD-BA27-CA46B0A825A6}" type="slidenum">
              <a:rPr lang="en-US" smtClean="0"/>
              <a:pPr/>
              <a:t>1</a:t>
            </a:fld>
            <a:endParaRPr 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AF660-1A1D-C2F8-C9E0-FD138A6DFB44}"/>
            </a:ext>
          </a:extLst>
        </p:cNvPr>
        <p:cNvGrpSpPr/>
        <p:nvPr/>
      </p:nvGrpSpPr>
      <p:grpSpPr>
        <a:xfrm>
          <a:off x="0" y="0"/>
          <a:ext cx="0" cy="0"/>
          <a:chOff x="0" y="0"/>
          <a:chExt cx="0" cy="0"/>
        </a:xfrm>
      </p:grpSpPr>
      <p:sp>
        <p:nvSpPr>
          <p:cNvPr id="36866" name="Rectangle 7">
            <a:extLst>
              <a:ext uri="{FF2B5EF4-FFF2-40B4-BE49-F238E27FC236}">
                <a16:creationId xmlns:a16="http://schemas.microsoft.com/office/drawing/2014/main" id="{F9F89A02-7286-5D84-C4B4-B36A3848F809}"/>
              </a:ext>
            </a:extLst>
          </p:cNvPr>
          <p:cNvSpPr>
            <a:spLocks noGrp="1" noChangeArrowheads="1"/>
          </p:cNvSpPr>
          <p:nvPr>
            <p:ph type="sldNum" sz="quarter" idx="5"/>
          </p:nvPr>
        </p:nvSpPr>
        <p:spPr>
          <a:noFill/>
        </p:spPr>
        <p:txBody>
          <a:bodyPr/>
          <a:lstStyle/>
          <a:p>
            <a:fld id="{40463F4D-C215-48DD-BA27-CA46B0A825A6}" type="slidenum">
              <a:rPr lang="en-US" smtClean="0"/>
              <a:pPr/>
              <a:t>10</a:t>
            </a:fld>
            <a:endParaRPr lang="en-US"/>
          </a:p>
        </p:txBody>
      </p:sp>
      <p:sp>
        <p:nvSpPr>
          <p:cNvPr id="36867" name="Rectangle 2">
            <a:extLst>
              <a:ext uri="{FF2B5EF4-FFF2-40B4-BE49-F238E27FC236}">
                <a16:creationId xmlns:a16="http://schemas.microsoft.com/office/drawing/2014/main" id="{077B0E0B-A380-3C91-561F-1B1CB87DB29B}"/>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9F366875-2AC0-A6F4-07EB-DDA852D1B549}"/>
              </a:ext>
            </a:extLst>
          </p:cNvPr>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09995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AF660-1A1D-C2F8-C9E0-FD138A6DFB44}"/>
            </a:ext>
          </a:extLst>
        </p:cNvPr>
        <p:cNvGrpSpPr/>
        <p:nvPr/>
      </p:nvGrpSpPr>
      <p:grpSpPr>
        <a:xfrm>
          <a:off x="0" y="0"/>
          <a:ext cx="0" cy="0"/>
          <a:chOff x="0" y="0"/>
          <a:chExt cx="0" cy="0"/>
        </a:xfrm>
      </p:grpSpPr>
      <p:sp>
        <p:nvSpPr>
          <p:cNvPr id="36866" name="Rectangle 7">
            <a:extLst>
              <a:ext uri="{FF2B5EF4-FFF2-40B4-BE49-F238E27FC236}">
                <a16:creationId xmlns:a16="http://schemas.microsoft.com/office/drawing/2014/main" id="{F9F89A02-7286-5D84-C4B4-B36A3848F809}"/>
              </a:ext>
            </a:extLst>
          </p:cNvPr>
          <p:cNvSpPr>
            <a:spLocks noGrp="1" noChangeArrowheads="1"/>
          </p:cNvSpPr>
          <p:nvPr>
            <p:ph type="sldNum" sz="quarter" idx="5"/>
          </p:nvPr>
        </p:nvSpPr>
        <p:spPr>
          <a:noFill/>
        </p:spPr>
        <p:txBody>
          <a:bodyPr/>
          <a:lstStyle/>
          <a:p>
            <a:fld id="{40463F4D-C215-48DD-BA27-CA46B0A825A6}" type="slidenum">
              <a:rPr lang="en-US" smtClean="0"/>
              <a:pPr/>
              <a:t>11</a:t>
            </a:fld>
            <a:endParaRPr lang="en-US"/>
          </a:p>
        </p:txBody>
      </p:sp>
      <p:sp>
        <p:nvSpPr>
          <p:cNvPr id="36867" name="Rectangle 2">
            <a:extLst>
              <a:ext uri="{FF2B5EF4-FFF2-40B4-BE49-F238E27FC236}">
                <a16:creationId xmlns:a16="http://schemas.microsoft.com/office/drawing/2014/main" id="{077B0E0B-A380-3C91-561F-1B1CB87DB29B}"/>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9F366875-2AC0-A6F4-07EB-DDA852D1B549}"/>
              </a:ext>
            </a:extLst>
          </p:cNvPr>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35466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AF660-1A1D-C2F8-C9E0-FD138A6DFB44}"/>
            </a:ext>
          </a:extLst>
        </p:cNvPr>
        <p:cNvGrpSpPr/>
        <p:nvPr/>
      </p:nvGrpSpPr>
      <p:grpSpPr>
        <a:xfrm>
          <a:off x="0" y="0"/>
          <a:ext cx="0" cy="0"/>
          <a:chOff x="0" y="0"/>
          <a:chExt cx="0" cy="0"/>
        </a:xfrm>
      </p:grpSpPr>
      <p:sp>
        <p:nvSpPr>
          <p:cNvPr id="36866" name="Rectangle 7">
            <a:extLst>
              <a:ext uri="{FF2B5EF4-FFF2-40B4-BE49-F238E27FC236}">
                <a16:creationId xmlns:a16="http://schemas.microsoft.com/office/drawing/2014/main" id="{F9F89A02-7286-5D84-C4B4-B36A3848F809}"/>
              </a:ext>
            </a:extLst>
          </p:cNvPr>
          <p:cNvSpPr>
            <a:spLocks noGrp="1" noChangeArrowheads="1"/>
          </p:cNvSpPr>
          <p:nvPr>
            <p:ph type="sldNum" sz="quarter" idx="5"/>
          </p:nvPr>
        </p:nvSpPr>
        <p:spPr>
          <a:noFill/>
        </p:spPr>
        <p:txBody>
          <a:bodyPr/>
          <a:lstStyle/>
          <a:p>
            <a:fld id="{40463F4D-C215-48DD-BA27-CA46B0A825A6}" type="slidenum">
              <a:rPr lang="en-US" smtClean="0"/>
              <a:pPr/>
              <a:t>12</a:t>
            </a:fld>
            <a:endParaRPr lang="en-US"/>
          </a:p>
        </p:txBody>
      </p:sp>
      <p:sp>
        <p:nvSpPr>
          <p:cNvPr id="36867" name="Rectangle 2">
            <a:extLst>
              <a:ext uri="{FF2B5EF4-FFF2-40B4-BE49-F238E27FC236}">
                <a16:creationId xmlns:a16="http://schemas.microsoft.com/office/drawing/2014/main" id="{077B0E0B-A380-3C91-561F-1B1CB87DB29B}"/>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9F366875-2AC0-A6F4-07EB-DDA852D1B549}"/>
              </a:ext>
            </a:extLst>
          </p:cNvPr>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25355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110F8835-5D06-4416-B660-EC7A5014071C}" type="slidenum">
              <a:rPr lang="en-US" smtClean="0"/>
              <a:pPr/>
              <a:t>13</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08476827-F9C9-4B12-AA10-FD7EDE6E50B5}" type="slidenum">
              <a:rPr lang="en-US" smtClean="0"/>
              <a:pPr/>
              <a:t>14</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113025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08476827-F9C9-4B12-AA10-FD7EDE6E50B5}" type="slidenum">
              <a:rPr lang="en-US" smtClean="0"/>
              <a:pPr/>
              <a:t>15</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72939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EC47028C-E78B-4D63-9015-88ED62F8EFA9}" type="slidenum">
              <a:rPr lang="en-US" smtClean="0"/>
              <a:pPr/>
              <a:t>16</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243730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C62E5-28FE-8112-B6BA-A75756FDCC34}"/>
            </a:ext>
          </a:extLst>
        </p:cNvPr>
        <p:cNvGrpSpPr/>
        <p:nvPr/>
      </p:nvGrpSpPr>
      <p:grpSpPr>
        <a:xfrm>
          <a:off x="0" y="0"/>
          <a:ext cx="0" cy="0"/>
          <a:chOff x="0" y="0"/>
          <a:chExt cx="0" cy="0"/>
        </a:xfrm>
      </p:grpSpPr>
      <p:sp>
        <p:nvSpPr>
          <p:cNvPr id="37890" name="Rectangle 7">
            <a:extLst>
              <a:ext uri="{FF2B5EF4-FFF2-40B4-BE49-F238E27FC236}">
                <a16:creationId xmlns:a16="http://schemas.microsoft.com/office/drawing/2014/main" id="{66021C25-641D-15ED-020A-ECC8FA06B779}"/>
              </a:ext>
            </a:extLst>
          </p:cNvPr>
          <p:cNvSpPr>
            <a:spLocks noGrp="1" noChangeArrowheads="1"/>
          </p:cNvSpPr>
          <p:nvPr>
            <p:ph type="sldNum" sz="quarter" idx="5"/>
          </p:nvPr>
        </p:nvSpPr>
        <p:spPr>
          <a:noFill/>
        </p:spPr>
        <p:txBody>
          <a:bodyPr/>
          <a:lstStyle/>
          <a:p>
            <a:fld id="{5CE3AF7A-7623-496C-B2D3-13B55DEAC37E}" type="slidenum">
              <a:rPr lang="en-US" smtClean="0"/>
              <a:pPr/>
              <a:t>17</a:t>
            </a:fld>
            <a:endParaRPr lang="en-US"/>
          </a:p>
        </p:txBody>
      </p:sp>
      <p:sp>
        <p:nvSpPr>
          <p:cNvPr id="37891" name="Rectangle 2">
            <a:extLst>
              <a:ext uri="{FF2B5EF4-FFF2-40B4-BE49-F238E27FC236}">
                <a16:creationId xmlns:a16="http://schemas.microsoft.com/office/drawing/2014/main" id="{07B20D8E-C2C1-D0BE-6522-932BB694813D}"/>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12FFB991-32E5-1086-C0EE-3F873B39F352}"/>
              </a:ext>
            </a:extLst>
          </p:cNvPr>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5494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D765D-53CE-CA35-DDE1-FB2DFF5A8CBA}"/>
            </a:ext>
          </a:extLst>
        </p:cNvPr>
        <p:cNvGrpSpPr/>
        <p:nvPr/>
      </p:nvGrpSpPr>
      <p:grpSpPr>
        <a:xfrm>
          <a:off x="0" y="0"/>
          <a:ext cx="0" cy="0"/>
          <a:chOff x="0" y="0"/>
          <a:chExt cx="0" cy="0"/>
        </a:xfrm>
      </p:grpSpPr>
      <p:sp>
        <p:nvSpPr>
          <p:cNvPr id="37890" name="Rectangle 7">
            <a:extLst>
              <a:ext uri="{FF2B5EF4-FFF2-40B4-BE49-F238E27FC236}">
                <a16:creationId xmlns:a16="http://schemas.microsoft.com/office/drawing/2014/main" id="{AF62121C-5F6E-16C9-4442-F26E9874D5FF}"/>
              </a:ext>
            </a:extLst>
          </p:cNvPr>
          <p:cNvSpPr>
            <a:spLocks noGrp="1" noChangeArrowheads="1"/>
          </p:cNvSpPr>
          <p:nvPr>
            <p:ph type="sldNum" sz="quarter" idx="5"/>
          </p:nvPr>
        </p:nvSpPr>
        <p:spPr>
          <a:noFill/>
        </p:spPr>
        <p:txBody>
          <a:bodyPr/>
          <a:lstStyle/>
          <a:p>
            <a:fld id="{5CE3AF7A-7623-496C-B2D3-13B55DEAC37E}" type="slidenum">
              <a:rPr lang="en-US" smtClean="0"/>
              <a:pPr/>
              <a:t>18</a:t>
            </a:fld>
            <a:endParaRPr lang="en-US"/>
          </a:p>
        </p:txBody>
      </p:sp>
      <p:sp>
        <p:nvSpPr>
          <p:cNvPr id="37891" name="Rectangle 2">
            <a:extLst>
              <a:ext uri="{FF2B5EF4-FFF2-40B4-BE49-F238E27FC236}">
                <a16:creationId xmlns:a16="http://schemas.microsoft.com/office/drawing/2014/main" id="{A78CC59E-DD46-2918-C5B1-811DADEE8B8F}"/>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F112B42B-B386-BDA6-084F-A18D828C47D2}"/>
              </a:ext>
            </a:extLst>
          </p:cNvPr>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40107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D765D-53CE-CA35-DDE1-FB2DFF5A8CBA}"/>
            </a:ext>
          </a:extLst>
        </p:cNvPr>
        <p:cNvGrpSpPr/>
        <p:nvPr/>
      </p:nvGrpSpPr>
      <p:grpSpPr>
        <a:xfrm>
          <a:off x="0" y="0"/>
          <a:ext cx="0" cy="0"/>
          <a:chOff x="0" y="0"/>
          <a:chExt cx="0" cy="0"/>
        </a:xfrm>
      </p:grpSpPr>
      <p:sp>
        <p:nvSpPr>
          <p:cNvPr id="37890" name="Rectangle 7">
            <a:extLst>
              <a:ext uri="{FF2B5EF4-FFF2-40B4-BE49-F238E27FC236}">
                <a16:creationId xmlns:a16="http://schemas.microsoft.com/office/drawing/2014/main" id="{AF62121C-5F6E-16C9-4442-F26E9874D5FF}"/>
              </a:ext>
            </a:extLst>
          </p:cNvPr>
          <p:cNvSpPr>
            <a:spLocks noGrp="1" noChangeArrowheads="1"/>
          </p:cNvSpPr>
          <p:nvPr>
            <p:ph type="sldNum" sz="quarter" idx="5"/>
          </p:nvPr>
        </p:nvSpPr>
        <p:spPr>
          <a:noFill/>
        </p:spPr>
        <p:txBody>
          <a:bodyPr/>
          <a:lstStyle/>
          <a:p>
            <a:fld id="{5CE3AF7A-7623-496C-B2D3-13B55DEAC37E}" type="slidenum">
              <a:rPr lang="en-US" smtClean="0"/>
              <a:pPr/>
              <a:t>19</a:t>
            </a:fld>
            <a:endParaRPr lang="en-US"/>
          </a:p>
        </p:txBody>
      </p:sp>
      <p:sp>
        <p:nvSpPr>
          <p:cNvPr id="37891" name="Rectangle 2">
            <a:extLst>
              <a:ext uri="{FF2B5EF4-FFF2-40B4-BE49-F238E27FC236}">
                <a16:creationId xmlns:a16="http://schemas.microsoft.com/office/drawing/2014/main" id="{A78CC59E-DD46-2918-C5B1-811DADEE8B8F}"/>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F112B42B-B386-BDA6-084F-A18D828C47D2}"/>
              </a:ext>
            </a:extLst>
          </p:cNvPr>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494981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AF660-1A1D-C2F8-C9E0-FD138A6DFB44}"/>
            </a:ext>
          </a:extLst>
        </p:cNvPr>
        <p:cNvGrpSpPr/>
        <p:nvPr/>
      </p:nvGrpSpPr>
      <p:grpSpPr>
        <a:xfrm>
          <a:off x="0" y="0"/>
          <a:ext cx="0" cy="0"/>
          <a:chOff x="0" y="0"/>
          <a:chExt cx="0" cy="0"/>
        </a:xfrm>
      </p:grpSpPr>
      <p:sp>
        <p:nvSpPr>
          <p:cNvPr id="36866" name="Rectangle 7">
            <a:extLst>
              <a:ext uri="{FF2B5EF4-FFF2-40B4-BE49-F238E27FC236}">
                <a16:creationId xmlns:a16="http://schemas.microsoft.com/office/drawing/2014/main" id="{F9F89A02-7286-5D84-C4B4-B36A3848F809}"/>
              </a:ext>
            </a:extLst>
          </p:cNvPr>
          <p:cNvSpPr>
            <a:spLocks noGrp="1" noChangeArrowheads="1"/>
          </p:cNvSpPr>
          <p:nvPr>
            <p:ph type="sldNum" sz="quarter" idx="5"/>
          </p:nvPr>
        </p:nvSpPr>
        <p:spPr>
          <a:noFill/>
        </p:spPr>
        <p:txBody>
          <a:bodyPr/>
          <a:lstStyle/>
          <a:p>
            <a:fld id="{40463F4D-C215-48DD-BA27-CA46B0A825A6}" type="slidenum">
              <a:rPr lang="en-US" smtClean="0"/>
              <a:pPr/>
              <a:t>2</a:t>
            </a:fld>
            <a:endParaRPr lang="en-US"/>
          </a:p>
        </p:txBody>
      </p:sp>
      <p:sp>
        <p:nvSpPr>
          <p:cNvPr id="36867" name="Rectangle 2">
            <a:extLst>
              <a:ext uri="{FF2B5EF4-FFF2-40B4-BE49-F238E27FC236}">
                <a16:creationId xmlns:a16="http://schemas.microsoft.com/office/drawing/2014/main" id="{077B0E0B-A380-3C91-561F-1B1CB87DB29B}"/>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9F366875-2AC0-A6F4-07EB-DDA852D1B549}"/>
              </a:ext>
            </a:extLst>
          </p:cNvPr>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49276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D765D-53CE-CA35-DDE1-FB2DFF5A8CBA}"/>
            </a:ext>
          </a:extLst>
        </p:cNvPr>
        <p:cNvGrpSpPr/>
        <p:nvPr/>
      </p:nvGrpSpPr>
      <p:grpSpPr>
        <a:xfrm>
          <a:off x="0" y="0"/>
          <a:ext cx="0" cy="0"/>
          <a:chOff x="0" y="0"/>
          <a:chExt cx="0" cy="0"/>
        </a:xfrm>
      </p:grpSpPr>
      <p:sp>
        <p:nvSpPr>
          <p:cNvPr id="37890" name="Rectangle 7">
            <a:extLst>
              <a:ext uri="{FF2B5EF4-FFF2-40B4-BE49-F238E27FC236}">
                <a16:creationId xmlns:a16="http://schemas.microsoft.com/office/drawing/2014/main" id="{AF62121C-5F6E-16C9-4442-F26E9874D5FF}"/>
              </a:ext>
            </a:extLst>
          </p:cNvPr>
          <p:cNvSpPr>
            <a:spLocks noGrp="1" noChangeArrowheads="1"/>
          </p:cNvSpPr>
          <p:nvPr>
            <p:ph type="sldNum" sz="quarter" idx="5"/>
          </p:nvPr>
        </p:nvSpPr>
        <p:spPr>
          <a:noFill/>
        </p:spPr>
        <p:txBody>
          <a:bodyPr/>
          <a:lstStyle/>
          <a:p>
            <a:fld id="{5CE3AF7A-7623-496C-B2D3-13B55DEAC37E}" type="slidenum">
              <a:rPr lang="en-US" smtClean="0"/>
              <a:pPr/>
              <a:t>20</a:t>
            </a:fld>
            <a:endParaRPr lang="en-US"/>
          </a:p>
        </p:txBody>
      </p:sp>
      <p:sp>
        <p:nvSpPr>
          <p:cNvPr id="37891" name="Rectangle 2">
            <a:extLst>
              <a:ext uri="{FF2B5EF4-FFF2-40B4-BE49-F238E27FC236}">
                <a16:creationId xmlns:a16="http://schemas.microsoft.com/office/drawing/2014/main" id="{A78CC59E-DD46-2918-C5B1-811DADEE8B8F}"/>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F112B42B-B386-BDA6-084F-A18D828C47D2}"/>
              </a:ext>
            </a:extLst>
          </p:cNvPr>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71003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CA5F1-9B3D-B885-6FBA-1CCF90FB716A}"/>
            </a:ext>
          </a:extLst>
        </p:cNvPr>
        <p:cNvGrpSpPr/>
        <p:nvPr/>
      </p:nvGrpSpPr>
      <p:grpSpPr>
        <a:xfrm>
          <a:off x="0" y="0"/>
          <a:ext cx="0" cy="0"/>
          <a:chOff x="0" y="0"/>
          <a:chExt cx="0" cy="0"/>
        </a:xfrm>
      </p:grpSpPr>
      <p:sp>
        <p:nvSpPr>
          <p:cNvPr id="41986" name="Rectangle 7">
            <a:extLst>
              <a:ext uri="{FF2B5EF4-FFF2-40B4-BE49-F238E27FC236}">
                <a16:creationId xmlns:a16="http://schemas.microsoft.com/office/drawing/2014/main" id="{4CCAA909-B20E-1D3C-DC88-1F92E7865C36}"/>
              </a:ext>
            </a:extLst>
          </p:cNvPr>
          <p:cNvSpPr>
            <a:spLocks noGrp="1" noChangeArrowheads="1"/>
          </p:cNvSpPr>
          <p:nvPr>
            <p:ph type="sldNum" sz="quarter" idx="5"/>
          </p:nvPr>
        </p:nvSpPr>
        <p:spPr>
          <a:noFill/>
        </p:spPr>
        <p:txBody>
          <a:bodyPr/>
          <a:lstStyle/>
          <a:p>
            <a:fld id="{F40E4DCF-407B-4C9D-BD1B-CBCE2AEBF3E0}" type="slidenum">
              <a:rPr lang="en-US" smtClean="0"/>
              <a:pPr/>
              <a:t>22</a:t>
            </a:fld>
            <a:endParaRPr lang="en-US"/>
          </a:p>
        </p:txBody>
      </p:sp>
      <p:sp>
        <p:nvSpPr>
          <p:cNvPr id="41987" name="Rectangle 2">
            <a:extLst>
              <a:ext uri="{FF2B5EF4-FFF2-40B4-BE49-F238E27FC236}">
                <a16:creationId xmlns:a16="http://schemas.microsoft.com/office/drawing/2014/main" id="{D6A8CC16-BE0A-A6F8-B2F8-D130663EBE7A}"/>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033DCBF1-9104-0BDA-FFBF-BFC714692D48}"/>
              </a:ext>
            </a:extLst>
          </p:cNvPr>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056242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AF660-1A1D-C2F8-C9E0-FD138A6DFB44}"/>
            </a:ext>
          </a:extLst>
        </p:cNvPr>
        <p:cNvGrpSpPr/>
        <p:nvPr/>
      </p:nvGrpSpPr>
      <p:grpSpPr>
        <a:xfrm>
          <a:off x="0" y="0"/>
          <a:ext cx="0" cy="0"/>
          <a:chOff x="0" y="0"/>
          <a:chExt cx="0" cy="0"/>
        </a:xfrm>
      </p:grpSpPr>
      <p:sp>
        <p:nvSpPr>
          <p:cNvPr id="36866" name="Rectangle 7">
            <a:extLst>
              <a:ext uri="{FF2B5EF4-FFF2-40B4-BE49-F238E27FC236}">
                <a16:creationId xmlns:a16="http://schemas.microsoft.com/office/drawing/2014/main" id="{F9F89A02-7286-5D84-C4B4-B36A3848F809}"/>
              </a:ext>
            </a:extLst>
          </p:cNvPr>
          <p:cNvSpPr>
            <a:spLocks noGrp="1" noChangeArrowheads="1"/>
          </p:cNvSpPr>
          <p:nvPr>
            <p:ph type="sldNum" sz="quarter" idx="5"/>
          </p:nvPr>
        </p:nvSpPr>
        <p:spPr>
          <a:noFill/>
        </p:spPr>
        <p:txBody>
          <a:bodyPr/>
          <a:lstStyle/>
          <a:p>
            <a:fld id="{40463F4D-C215-48DD-BA27-CA46B0A825A6}" type="slidenum">
              <a:rPr lang="en-US" smtClean="0"/>
              <a:pPr/>
              <a:t>23</a:t>
            </a:fld>
            <a:endParaRPr lang="en-US"/>
          </a:p>
        </p:txBody>
      </p:sp>
      <p:sp>
        <p:nvSpPr>
          <p:cNvPr id="36867" name="Rectangle 2">
            <a:extLst>
              <a:ext uri="{FF2B5EF4-FFF2-40B4-BE49-F238E27FC236}">
                <a16:creationId xmlns:a16="http://schemas.microsoft.com/office/drawing/2014/main" id="{077B0E0B-A380-3C91-561F-1B1CB87DB29B}"/>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9F366875-2AC0-A6F4-07EB-DDA852D1B549}"/>
              </a:ext>
            </a:extLst>
          </p:cNvPr>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390703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EF7E4120-5387-4EF1-A469-720D50216C41}" type="slidenum">
              <a:rPr lang="en-US" smtClean="0"/>
              <a:pPr/>
              <a:t>24</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AF660-1A1D-C2F8-C9E0-FD138A6DFB44}"/>
            </a:ext>
          </a:extLst>
        </p:cNvPr>
        <p:cNvGrpSpPr/>
        <p:nvPr/>
      </p:nvGrpSpPr>
      <p:grpSpPr>
        <a:xfrm>
          <a:off x="0" y="0"/>
          <a:ext cx="0" cy="0"/>
          <a:chOff x="0" y="0"/>
          <a:chExt cx="0" cy="0"/>
        </a:xfrm>
      </p:grpSpPr>
      <p:sp>
        <p:nvSpPr>
          <p:cNvPr id="36866" name="Rectangle 7">
            <a:extLst>
              <a:ext uri="{FF2B5EF4-FFF2-40B4-BE49-F238E27FC236}">
                <a16:creationId xmlns:a16="http://schemas.microsoft.com/office/drawing/2014/main" id="{F9F89A02-7286-5D84-C4B4-B36A3848F809}"/>
              </a:ext>
            </a:extLst>
          </p:cNvPr>
          <p:cNvSpPr>
            <a:spLocks noGrp="1" noChangeArrowheads="1"/>
          </p:cNvSpPr>
          <p:nvPr>
            <p:ph type="sldNum" sz="quarter" idx="5"/>
          </p:nvPr>
        </p:nvSpPr>
        <p:spPr>
          <a:noFill/>
        </p:spPr>
        <p:txBody>
          <a:bodyPr/>
          <a:lstStyle/>
          <a:p>
            <a:fld id="{40463F4D-C215-48DD-BA27-CA46B0A825A6}" type="slidenum">
              <a:rPr lang="en-US" smtClean="0"/>
              <a:pPr/>
              <a:t>3</a:t>
            </a:fld>
            <a:endParaRPr lang="en-US"/>
          </a:p>
        </p:txBody>
      </p:sp>
      <p:sp>
        <p:nvSpPr>
          <p:cNvPr id="36867" name="Rectangle 2">
            <a:extLst>
              <a:ext uri="{FF2B5EF4-FFF2-40B4-BE49-F238E27FC236}">
                <a16:creationId xmlns:a16="http://schemas.microsoft.com/office/drawing/2014/main" id="{077B0E0B-A380-3C91-561F-1B1CB87DB29B}"/>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9F366875-2AC0-A6F4-07EB-DDA852D1B549}"/>
              </a:ext>
            </a:extLst>
          </p:cNvPr>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56811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AF660-1A1D-C2F8-C9E0-FD138A6DFB44}"/>
            </a:ext>
          </a:extLst>
        </p:cNvPr>
        <p:cNvGrpSpPr/>
        <p:nvPr/>
      </p:nvGrpSpPr>
      <p:grpSpPr>
        <a:xfrm>
          <a:off x="0" y="0"/>
          <a:ext cx="0" cy="0"/>
          <a:chOff x="0" y="0"/>
          <a:chExt cx="0" cy="0"/>
        </a:xfrm>
      </p:grpSpPr>
      <p:sp>
        <p:nvSpPr>
          <p:cNvPr id="36866" name="Rectangle 7">
            <a:extLst>
              <a:ext uri="{FF2B5EF4-FFF2-40B4-BE49-F238E27FC236}">
                <a16:creationId xmlns:a16="http://schemas.microsoft.com/office/drawing/2014/main" id="{F9F89A02-7286-5D84-C4B4-B36A3848F809}"/>
              </a:ext>
            </a:extLst>
          </p:cNvPr>
          <p:cNvSpPr>
            <a:spLocks noGrp="1" noChangeArrowheads="1"/>
          </p:cNvSpPr>
          <p:nvPr>
            <p:ph type="sldNum" sz="quarter" idx="5"/>
          </p:nvPr>
        </p:nvSpPr>
        <p:spPr>
          <a:noFill/>
        </p:spPr>
        <p:txBody>
          <a:bodyPr/>
          <a:lstStyle/>
          <a:p>
            <a:fld id="{40463F4D-C215-48DD-BA27-CA46B0A825A6}" type="slidenum">
              <a:rPr lang="en-US" smtClean="0"/>
              <a:pPr/>
              <a:t>4</a:t>
            </a:fld>
            <a:endParaRPr lang="en-US"/>
          </a:p>
        </p:txBody>
      </p:sp>
      <p:sp>
        <p:nvSpPr>
          <p:cNvPr id="36867" name="Rectangle 2">
            <a:extLst>
              <a:ext uri="{FF2B5EF4-FFF2-40B4-BE49-F238E27FC236}">
                <a16:creationId xmlns:a16="http://schemas.microsoft.com/office/drawing/2014/main" id="{077B0E0B-A380-3C91-561F-1B1CB87DB29B}"/>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9F366875-2AC0-A6F4-07EB-DDA852D1B549}"/>
              </a:ext>
            </a:extLst>
          </p:cNvPr>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84921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AF660-1A1D-C2F8-C9E0-FD138A6DFB44}"/>
            </a:ext>
          </a:extLst>
        </p:cNvPr>
        <p:cNvGrpSpPr/>
        <p:nvPr/>
      </p:nvGrpSpPr>
      <p:grpSpPr>
        <a:xfrm>
          <a:off x="0" y="0"/>
          <a:ext cx="0" cy="0"/>
          <a:chOff x="0" y="0"/>
          <a:chExt cx="0" cy="0"/>
        </a:xfrm>
      </p:grpSpPr>
      <p:sp>
        <p:nvSpPr>
          <p:cNvPr id="36866" name="Rectangle 7">
            <a:extLst>
              <a:ext uri="{FF2B5EF4-FFF2-40B4-BE49-F238E27FC236}">
                <a16:creationId xmlns:a16="http://schemas.microsoft.com/office/drawing/2014/main" id="{F9F89A02-7286-5D84-C4B4-B36A3848F809}"/>
              </a:ext>
            </a:extLst>
          </p:cNvPr>
          <p:cNvSpPr>
            <a:spLocks noGrp="1" noChangeArrowheads="1"/>
          </p:cNvSpPr>
          <p:nvPr>
            <p:ph type="sldNum" sz="quarter" idx="5"/>
          </p:nvPr>
        </p:nvSpPr>
        <p:spPr>
          <a:noFill/>
        </p:spPr>
        <p:txBody>
          <a:bodyPr/>
          <a:lstStyle/>
          <a:p>
            <a:fld id="{40463F4D-C215-48DD-BA27-CA46B0A825A6}" type="slidenum">
              <a:rPr lang="en-US" smtClean="0"/>
              <a:pPr/>
              <a:t>5</a:t>
            </a:fld>
            <a:endParaRPr lang="en-US"/>
          </a:p>
        </p:txBody>
      </p:sp>
      <p:sp>
        <p:nvSpPr>
          <p:cNvPr id="36867" name="Rectangle 2">
            <a:extLst>
              <a:ext uri="{FF2B5EF4-FFF2-40B4-BE49-F238E27FC236}">
                <a16:creationId xmlns:a16="http://schemas.microsoft.com/office/drawing/2014/main" id="{077B0E0B-A380-3C91-561F-1B1CB87DB29B}"/>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9F366875-2AC0-A6F4-07EB-DDA852D1B549}"/>
              </a:ext>
            </a:extLst>
          </p:cNvPr>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146531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AF660-1A1D-C2F8-C9E0-FD138A6DFB44}"/>
            </a:ext>
          </a:extLst>
        </p:cNvPr>
        <p:cNvGrpSpPr/>
        <p:nvPr/>
      </p:nvGrpSpPr>
      <p:grpSpPr>
        <a:xfrm>
          <a:off x="0" y="0"/>
          <a:ext cx="0" cy="0"/>
          <a:chOff x="0" y="0"/>
          <a:chExt cx="0" cy="0"/>
        </a:xfrm>
      </p:grpSpPr>
      <p:sp>
        <p:nvSpPr>
          <p:cNvPr id="36866" name="Rectangle 7">
            <a:extLst>
              <a:ext uri="{FF2B5EF4-FFF2-40B4-BE49-F238E27FC236}">
                <a16:creationId xmlns:a16="http://schemas.microsoft.com/office/drawing/2014/main" id="{F9F89A02-7286-5D84-C4B4-B36A3848F809}"/>
              </a:ext>
            </a:extLst>
          </p:cNvPr>
          <p:cNvSpPr>
            <a:spLocks noGrp="1" noChangeArrowheads="1"/>
          </p:cNvSpPr>
          <p:nvPr>
            <p:ph type="sldNum" sz="quarter" idx="5"/>
          </p:nvPr>
        </p:nvSpPr>
        <p:spPr>
          <a:noFill/>
        </p:spPr>
        <p:txBody>
          <a:bodyPr/>
          <a:lstStyle/>
          <a:p>
            <a:fld id="{40463F4D-C215-48DD-BA27-CA46B0A825A6}" type="slidenum">
              <a:rPr lang="en-US" smtClean="0"/>
              <a:pPr/>
              <a:t>6</a:t>
            </a:fld>
            <a:endParaRPr lang="en-US"/>
          </a:p>
        </p:txBody>
      </p:sp>
      <p:sp>
        <p:nvSpPr>
          <p:cNvPr id="36867" name="Rectangle 2">
            <a:extLst>
              <a:ext uri="{FF2B5EF4-FFF2-40B4-BE49-F238E27FC236}">
                <a16:creationId xmlns:a16="http://schemas.microsoft.com/office/drawing/2014/main" id="{077B0E0B-A380-3C91-561F-1B1CB87DB29B}"/>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9F366875-2AC0-A6F4-07EB-DDA852D1B549}"/>
              </a:ext>
            </a:extLst>
          </p:cNvPr>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7035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AF660-1A1D-C2F8-C9E0-FD138A6DFB44}"/>
            </a:ext>
          </a:extLst>
        </p:cNvPr>
        <p:cNvGrpSpPr/>
        <p:nvPr/>
      </p:nvGrpSpPr>
      <p:grpSpPr>
        <a:xfrm>
          <a:off x="0" y="0"/>
          <a:ext cx="0" cy="0"/>
          <a:chOff x="0" y="0"/>
          <a:chExt cx="0" cy="0"/>
        </a:xfrm>
      </p:grpSpPr>
      <p:sp>
        <p:nvSpPr>
          <p:cNvPr id="36866" name="Rectangle 7">
            <a:extLst>
              <a:ext uri="{FF2B5EF4-FFF2-40B4-BE49-F238E27FC236}">
                <a16:creationId xmlns:a16="http://schemas.microsoft.com/office/drawing/2014/main" id="{F9F89A02-7286-5D84-C4B4-B36A3848F809}"/>
              </a:ext>
            </a:extLst>
          </p:cNvPr>
          <p:cNvSpPr>
            <a:spLocks noGrp="1" noChangeArrowheads="1"/>
          </p:cNvSpPr>
          <p:nvPr>
            <p:ph type="sldNum" sz="quarter" idx="5"/>
          </p:nvPr>
        </p:nvSpPr>
        <p:spPr>
          <a:noFill/>
        </p:spPr>
        <p:txBody>
          <a:bodyPr/>
          <a:lstStyle/>
          <a:p>
            <a:fld id="{40463F4D-C215-48DD-BA27-CA46B0A825A6}" type="slidenum">
              <a:rPr lang="en-US" smtClean="0"/>
              <a:pPr/>
              <a:t>7</a:t>
            </a:fld>
            <a:endParaRPr lang="en-US"/>
          </a:p>
        </p:txBody>
      </p:sp>
      <p:sp>
        <p:nvSpPr>
          <p:cNvPr id="36867" name="Rectangle 2">
            <a:extLst>
              <a:ext uri="{FF2B5EF4-FFF2-40B4-BE49-F238E27FC236}">
                <a16:creationId xmlns:a16="http://schemas.microsoft.com/office/drawing/2014/main" id="{077B0E0B-A380-3C91-561F-1B1CB87DB29B}"/>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9F366875-2AC0-A6F4-07EB-DDA852D1B549}"/>
              </a:ext>
            </a:extLst>
          </p:cNvPr>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58790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AF660-1A1D-C2F8-C9E0-FD138A6DFB44}"/>
            </a:ext>
          </a:extLst>
        </p:cNvPr>
        <p:cNvGrpSpPr/>
        <p:nvPr/>
      </p:nvGrpSpPr>
      <p:grpSpPr>
        <a:xfrm>
          <a:off x="0" y="0"/>
          <a:ext cx="0" cy="0"/>
          <a:chOff x="0" y="0"/>
          <a:chExt cx="0" cy="0"/>
        </a:xfrm>
      </p:grpSpPr>
      <p:sp>
        <p:nvSpPr>
          <p:cNvPr id="36866" name="Rectangle 7">
            <a:extLst>
              <a:ext uri="{FF2B5EF4-FFF2-40B4-BE49-F238E27FC236}">
                <a16:creationId xmlns:a16="http://schemas.microsoft.com/office/drawing/2014/main" id="{F9F89A02-7286-5D84-C4B4-B36A3848F809}"/>
              </a:ext>
            </a:extLst>
          </p:cNvPr>
          <p:cNvSpPr>
            <a:spLocks noGrp="1" noChangeArrowheads="1"/>
          </p:cNvSpPr>
          <p:nvPr>
            <p:ph type="sldNum" sz="quarter" idx="5"/>
          </p:nvPr>
        </p:nvSpPr>
        <p:spPr>
          <a:noFill/>
        </p:spPr>
        <p:txBody>
          <a:bodyPr/>
          <a:lstStyle/>
          <a:p>
            <a:fld id="{40463F4D-C215-48DD-BA27-CA46B0A825A6}" type="slidenum">
              <a:rPr lang="en-US" smtClean="0"/>
              <a:pPr/>
              <a:t>8</a:t>
            </a:fld>
            <a:endParaRPr lang="en-US"/>
          </a:p>
        </p:txBody>
      </p:sp>
      <p:sp>
        <p:nvSpPr>
          <p:cNvPr id="36867" name="Rectangle 2">
            <a:extLst>
              <a:ext uri="{FF2B5EF4-FFF2-40B4-BE49-F238E27FC236}">
                <a16:creationId xmlns:a16="http://schemas.microsoft.com/office/drawing/2014/main" id="{077B0E0B-A380-3C91-561F-1B1CB87DB29B}"/>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9F366875-2AC0-A6F4-07EB-DDA852D1B549}"/>
              </a:ext>
            </a:extLst>
          </p:cNvPr>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129017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AF660-1A1D-C2F8-C9E0-FD138A6DFB44}"/>
            </a:ext>
          </a:extLst>
        </p:cNvPr>
        <p:cNvGrpSpPr/>
        <p:nvPr/>
      </p:nvGrpSpPr>
      <p:grpSpPr>
        <a:xfrm>
          <a:off x="0" y="0"/>
          <a:ext cx="0" cy="0"/>
          <a:chOff x="0" y="0"/>
          <a:chExt cx="0" cy="0"/>
        </a:xfrm>
      </p:grpSpPr>
      <p:sp>
        <p:nvSpPr>
          <p:cNvPr id="36866" name="Rectangle 7">
            <a:extLst>
              <a:ext uri="{FF2B5EF4-FFF2-40B4-BE49-F238E27FC236}">
                <a16:creationId xmlns:a16="http://schemas.microsoft.com/office/drawing/2014/main" id="{F9F89A02-7286-5D84-C4B4-B36A3848F809}"/>
              </a:ext>
            </a:extLst>
          </p:cNvPr>
          <p:cNvSpPr>
            <a:spLocks noGrp="1" noChangeArrowheads="1"/>
          </p:cNvSpPr>
          <p:nvPr>
            <p:ph type="sldNum" sz="quarter" idx="5"/>
          </p:nvPr>
        </p:nvSpPr>
        <p:spPr>
          <a:noFill/>
        </p:spPr>
        <p:txBody>
          <a:bodyPr/>
          <a:lstStyle/>
          <a:p>
            <a:fld id="{40463F4D-C215-48DD-BA27-CA46B0A825A6}" type="slidenum">
              <a:rPr lang="en-US" smtClean="0"/>
              <a:pPr/>
              <a:t>9</a:t>
            </a:fld>
            <a:endParaRPr lang="en-US"/>
          </a:p>
        </p:txBody>
      </p:sp>
      <p:sp>
        <p:nvSpPr>
          <p:cNvPr id="36867" name="Rectangle 2">
            <a:extLst>
              <a:ext uri="{FF2B5EF4-FFF2-40B4-BE49-F238E27FC236}">
                <a16:creationId xmlns:a16="http://schemas.microsoft.com/office/drawing/2014/main" id="{077B0E0B-A380-3C91-561F-1B1CB87DB29B}"/>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9F366875-2AC0-A6F4-07EB-DDA852D1B549}"/>
              </a:ext>
            </a:extLst>
          </p:cNvPr>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918991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5"/>
            <a:ext cx="8420100" cy="1470025"/>
          </a:xfrm>
        </p:spPr>
        <p:txBody>
          <a:bodyPr/>
          <a:lstStyle/>
          <a:p>
            <a:r>
              <a:rPr lang="en-US"/>
              <a:t>Click to edit Master title style</a:t>
            </a:r>
            <a:endParaRPr lang="en-IE"/>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IE"/>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A52E950-148F-4E68-B261-8BBF0783D602}" type="slidenum">
              <a:rPr lang="en-US"/>
              <a:pPr>
                <a:defRPr/>
              </a:pPr>
              <a:t>‹#›</a:t>
            </a:fld>
            <a:endParaRPr lang="en-US"/>
          </a:p>
        </p:txBody>
      </p:sp>
    </p:spTree>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F4F936A-B49F-4EEC-BBCA-6EEE491EF90D}" type="slidenum">
              <a:rPr lang="en-US"/>
              <a:pPr>
                <a:defRPr/>
              </a:pPr>
              <a:t>‹#›</a:t>
            </a:fld>
            <a:endParaRPr lang="en-US"/>
          </a:p>
        </p:txBody>
      </p:sp>
    </p:spTree>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8"/>
            <a:ext cx="2228850" cy="5851525"/>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495300" y="274638"/>
            <a:ext cx="65341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6CB8C5D-29EE-4F9A-A62D-D659106ED654}" type="slidenum">
              <a:rPr lang="en-US"/>
              <a:pPr>
                <a:defRPr/>
              </a:pPr>
              <a:t>‹#›</a:t>
            </a:fld>
            <a:endParaRPr lang="en-US"/>
          </a:p>
        </p:txBody>
      </p:sp>
    </p:spTree>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BB56800-8F0E-412B-A976-E92545C43769}" type="slidenum">
              <a:rPr lang="en-US"/>
              <a:pPr>
                <a:defRPr/>
              </a:pPr>
              <a:t>‹#›</a:t>
            </a:fld>
            <a:endParaRPr lang="en-US"/>
          </a:p>
        </p:txBody>
      </p:sp>
    </p:spTree>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en-US"/>
              <a:t>Click to edit Master title style</a:t>
            </a:r>
            <a:endParaRPr lang="en-IE"/>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7DE088B-487E-473B-9117-BED98EA29A95}" type="slidenum">
              <a:rPr lang="en-US"/>
              <a:pPr>
                <a:defRPr/>
              </a:pPr>
              <a:t>‹#›</a:t>
            </a:fld>
            <a:endParaRPr lang="en-US"/>
          </a:p>
        </p:txBody>
      </p:sp>
    </p:spTree>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4953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50292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06F0784-4907-4983-91A3-6CDA29C71BB1}" type="slidenum">
              <a:rPr lang="en-US"/>
              <a:pPr>
                <a:defRPr/>
              </a:pPr>
              <a:t>‹#›</a:t>
            </a:fld>
            <a:endParaRPr lang="en-US"/>
          </a:p>
        </p:txBody>
      </p:sp>
    </p:spTree>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E"/>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6AFE029-29D7-4ED9-8EC5-56567D927657}" type="slidenum">
              <a:rPr lang="en-US"/>
              <a:pPr>
                <a:defRPr/>
              </a:pPr>
              <a:t>‹#›</a:t>
            </a:fld>
            <a:endParaRPr lang="en-US"/>
          </a:p>
        </p:txBody>
      </p:sp>
    </p:spTree>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E56F40CF-9332-40FB-AC4D-1E3D11E7C0B7}" type="slidenum">
              <a:rPr lang="en-US"/>
              <a:pPr>
                <a:defRPr/>
              </a:pPr>
              <a:t>‹#›</a:t>
            </a:fld>
            <a:endParaRPr lang="en-US"/>
          </a:p>
        </p:txBody>
      </p:sp>
    </p:spTree>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D99D19A-BC00-4805-A8F4-6B75EEF6ADA6}" type="slidenum">
              <a:rPr lang="en-US"/>
              <a:pPr>
                <a:defRPr/>
              </a:pPr>
              <a:t>‹#›</a:t>
            </a:fld>
            <a:endParaRPr lang="en-US"/>
          </a:p>
        </p:txBody>
      </p:sp>
    </p:spTree>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en-US"/>
              <a:t>Click to edit Master title style</a:t>
            </a:r>
            <a:endParaRPr lang="en-IE"/>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49602A4-47D4-4066-AFE9-D79E40258141}" type="slidenum">
              <a:rPr lang="en-US"/>
              <a:pPr>
                <a:defRPr/>
              </a:pPr>
              <a:t>‹#›</a:t>
            </a:fld>
            <a:endParaRPr lang="en-US"/>
          </a:p>
        </p:txBody>
      </p:sp>
    </p:spTree>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endParaRPr lang="en-IE"/>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E"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8C6A465-2E72-4AE4-969A-F78EF40D4269}" type="slidenum">
              <a:rPr lang="en-US"/>
              <a:pPr>
                <a:defRPr/>
              </a:pPr>
              <a:t>‹#›</a:t>
            </a:fld>
            <a:endParaRPr lang="en-US"/>
          </a:p>
        </p:txBody>
      </p:sp>
    </p:spTree>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8B6D444-00DA-4BBB-86DD-514C23CBB78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9.emf"/><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image" Target="../media/image2.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3.png"/><Relationship Id="rId5" Type="http://schemas.openxmlformats.org/officeDocument/2006/relationships/image" Target="../media/image2.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4.png"/><Relationship Id="rId5" Type="http://schemas.openxmlformats.org/officeDocument/2006/relationships/image" Target="../media/image2.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5.png"/><Relationship Id="rId5" Type="http://schemas.openxmlformats.org/officeDocument/2006/relationships/image" Target="../media/image2.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hyperlink" Target="http://www.jmcanty.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C32570-C97C-1E80-C722-705C13745F9E}"/>
              </a:ext>
            </a:extLst>
          </p:cNvPr>
          <p:cNvPicPr>
            <a:picLocks noChangeAspect="1"/>
          </p:cNvPicPr>
          <p:nvPr/>
        </p:nvPicPr>
        <p:blipFill>
          <a:blip r:embed="rId3"/>
          <a:srcRect r="770"/>
          <a:stretch/>
        </p:blipFill>
        <p:spPr>
          <a:xfrm>
            <a:off x="3016" y="1047750"/>
            <a:ext cx="9902984" cy="5564577"/>
          </a:xfrm>
          <a:prstGeom prst="rect">
            <a:avLst/>
          </a:prstGeom>
          <a:ln w="12700">
            <a:solidFill>
              <a:schemeClr val="tx1"/>
            </a:solidFill>
          </a:ln>
        </p:spPr>
      </p:pic>
      <p:pic>
        <p:nvPicPr>
          <p:cNvPr id="16386" name="Picture 2" descr="canty_title with web"/>
          <p:cNvPicPr>
            <a:picLocks noChangeAspect="1" noChangeArrowheads="1"/>
          </p:cNvPicPr>
          <p:nvPr/>
        </p:nvPicPr>
        <p:blipFill>
          <a:blip r:embed="rId4" cstate="print"/>
          <a:srcRect/>
          <a:stretch>
            <a:fillRect/>
          </a:stretch>
        </p:blipFill>
        <p:spPr bwMode="auto">
          <a:xfrm>
            <a:off x="0" y="0"/>
            <a:ext cx="9906000" cy="1047750"/>
          </a:xfrm>
          <a:prstGeom prst="rect">
            <a:avLst/>
          </a:prstGeom>
          <a:noFill/>
          <a:ln w="9525">
            <a:noFill/>
            <a:miter lim="800000"/>
            <a:headEnd/>
            <a:tailEnd/>
          </a:ln>
        </p:spPr>
      </p:pic>
      <p:sp>
        <p:nvSpPr>
          <p:cNvPr id="16387" name="Text Box 3"/>
          <p:cNvSpPr txBox="1">
            <a:spLocks noChangeArrowheads="1"/>
          </p:cNvSpPr>
          <p:nvPr/>
        </p:nvSpPr>
        <p:spPr bwMode="auto">
          <a:xfrm>
            <a:off x="0" y="6614279"/>
            <a:ext cx="9906000" cy="244475"/>
          </a:xfrm>
          <a:prstGeom prst="rect">
            <a:avLst/>
          </a:prstGeom>
          <a:solidFill>
            <a:srgbClr val="000000"/>
          </a:solidFill>
          <a:ln w="9525">
            <a:noFill/>
            <a:miter lim="800000"/>
            <a:headEnd/>
            <a:tailEnd/>
          </a:ln>
        </p:spPr>
        <p:txBody>
          <a:bodyPr wrap="square">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6389" name="Rectangle 6"/>
          <p:cNvSpPr>
            <a:spLocks noGrp="1" noChangeArrowheads="1"/>
          </p:cNvSpPr>
          <p:nvPr>
            <p:ph type="body" idx="1"/>
          </p:nvPr>
        </p:nvSpPr>
        <p:spPr>
          <a:xfrm>
            <a:off x="660400" y="2289017"/>
            <a:ext cx="8915400" cy="1317626"/>
          </a:xfrm>
        </p:spPr>
        <p:txBody>
          <a:bodyPr/>
          <a:lstStyle/>
          <a:p>
            <a:pPr algn="ctr" eaLnBrk="1" hangingPunct="1">
              <a:buFontTx/>
              <a:buNone/>
            </a:pPr>
            <a:r>
              <a:rPr lang="en-US" b="1" dirty="0">
                <a:ln>
                  <a:solidFill>
                    <a:schemeClr val="tx1"/>
                  </a:solidFill>
                </a:ln>
                <a:solidFill>
                  <a:schemeClr val="bg1"/>
                </a:solidFill>
              </a:rPr>
              <a:t>Dynamic Imaging Particle Analysis</a:t>
            </a:r>
          </a:p>
          <a:p>
            <a:pPr algn="ctr" eaLnBrk="1" hangingPunct="1">
              <a:buFontTx/>
              <a:buNone/>
            </a:pPr>
            <a:r>
              <a:rPr lang="en-US" b="1" dirty="0">
                <a:ln>
                  <a:solidFill>
                    <a:schemeClr val="tx1"/>
                  </a:solidFill>
                </a:ln>
                <a:solidFill>
                  <a:schemeClr val="bg1"/>
                </a:solidFill>
              </a:rPr>
              <a:t>Data Center Coolants </a:t>
            </a:r>
          </a:p>
          <a:p>
            <a:pPr algn="ctr" eaLnBrk="1" hangingPunct="1">
              <a:buFontTx/>
              <a:buNone/>
            </a:pPr>
            <a:endParaRPr lang="en-US" b="1" dirty="0">
              <a:solidFill>
                <a:schemeClr val="bg1"/>
              </a:solidFill>
            </a:endParaRPr>
          </a:p>
          <a:p>
            <a:pPr algn="ctr" eaLnBrk="1" hangingPunct="1">
              <a:buFontTx/>
              <a:buNone/>
            </a:pPr>
            <a:r>
              <a:rPr lang="en-US" b="1" dirty="0">
                <a:solidFill>
                  <a:schemeClr val="bg1"/>
                </a:solidFill>
              </a:rPr>
              <a:t>            </a:t>
            </a:r>
          </a:p>
        </p:txBody>
      </p:sp>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C6886-6278-6D70-9257-36C3C2208609}"/>
            </a:ext>
          </a:extLst>
        </p:cNvPr>
        <p:cNvGrpSpPr/>
        <p:nvPr/>
      </p:nvGrpSpPr>
      <p:grpSpPr>
        <a:xfrm>
          <a:off x="0" y="0"/>
          <a:ext cx="0" cy="0"/>
          <a:chOff x="0" y="0"/>
          <a:chExt cx="0" cy="0"/>
        </a:xfrm>
      </p:grpSpPr>
      <p:sp>
        <p:nvSpPr>
          <p:cNvPr id="10" name="Oval 9">
            <a:extLst>
              <a:ext uri="{FF2B5EF4-FFF2-40B4-BE49-F238E27FC236}">
                <a16:creationId xmlns:a16="http://schemas.microsoft.com/office/drawing/2014/main" id="{AE25877F-2F0D-762D-CBAB-A67E3620AE7A}"/>
              </a:ext>
            </a:extLst>
          </p:cNvPr>
          <p:cNvSpPr/>
          <p:nvPr/>
        </p:nvSpPr>
        <p:spPr>
          <a:xfrm>
            <a:off x="577661" y="4732338"/>
            <a:ext cx="3308539" cy="17083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8B8A3B73-54CA-AE60-1D12-19CF777A156C}"/>
              </a:ext>
            </a:extLst>
          </p:cNvPr>
          <p:cNvSpPr/>
          <p:nvPr/>
        </p:nvSpPr>
        <p:spPr>
          <a:xfrm>
            <a:off x="539561" y="1404526"/>
            <a:ext cx="3308539" cy="17083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35D7D36E-448C-AEAE-2FEE-C719F121FAED}"/>
              </a:ext>
            </a:extLst>
          </p:cNvPr>
          <p:cNvSpPr/>
          <p:nvPr/>
        </p:nvSpPr>
        <p:spPr>
          <a:xfrm>
            <a:off x="2057400" y="3541301"/>
            <a:ext cx="5791200" cy="76347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canty_title with web">
            <a:extLst>
              <a:ext uri="{FF2B5EF4-FFF2-40B4-BE49-F238E27FC236}">
                <a16:creationId xmlns:a16="http://schemas.microsoft.com/office/drawing/2014/main" id="{81C207EE-C3FC-E1BD-8AEA-E7E7A28704E3}"/>
              </a:ext>
            </a:extLst>
          </p:cNvPr>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6387" name="Text Box 3">
            <a:extLst>
              <a:ext uri="{FF2B5EF4-FFF2-40B4-BE49-F238E27FC236}">
                <a16:creationId xmlns:a16="http://schemas.microsoft.com/office/drawing/2014/main" id="{FB16A273-D202-2FC8-7DD6-9564275A3AF8}"/>
              </a:ext>
            </a:extLst>
          </p:cNvPr>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6388" name="Rectangle 4">
            <a:extLst>
              <a:ext uri="{FF2B5EF4-FFF2-40B4-BE49-F238E27FC236}">
                <a16:creationId xmlns:a16="http://schemas.microsoft.com/office/drawing/2014/main" id="{CD4D0059-62ED-68FB-9DD4-814613EAA026}"/>
              </a:ext>
            </a:extLst>
          </p:cNvPr>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8" name="AutoShape 2" descr=", AI generated">
            <a:extLst>
              <a:ext uri="{FF2B5EF4-FFF2-40B4-BE49-F238E27FC236}">
                <a16:creationId xmlns:a16="http://schemas.microsoft.com/office/drawing/2014/main" id="{91A7CD7B-1BFD-FDB8-090B-288B68DB825A}"/>
              </a:ext>
            </a:extLst>
          </p:cNvPr>
          <p:cNvSpPr>
            <a:spLocks noChangeAspect="1" noChangeArrowheads="1"/>
          </p:cNvSpPr>
          <p:nvPr/>
        </p:nvSpPr>
        <p:spPr bwMode="auto">
          <a:xfrm>
            <a:off x="4800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2">
            <a:extLst>
              <a:ext uri="{FF2B5EF4-FFF2-40B4-BE49-F238E27FC236}">
                <a16:creationId xmlns:a16="http://schemas.microsoft.com/office/drawing/2014/main" id="{8870020E-31A0-871F-47E1-53CE591A5E5D}"/>
              </a:ext>
            </a:extLst>
          </p:cNvPr>
          <p:cNvSpPr>
            <a:spLocks noChangeAspect="1" noChangeArrowheads="1"/>
          </p:cNvSpPr>
          <p:nvPr/>
        </p:nvSpPr>
        <p:spPr bwMode="auto">
          <a:xfrm>
            <a:off x="4953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Content Placeholder 2">
            <a:extLst>
              <a:ext uri="{FF2B5EF4-FFF2-40B4-BE49-F238E27FC236}">
                <a16:creationId xmlns:a16="http://schemas.microsoft.com/office/drawing/2014/main" id="{AF863039-B207-99C8-7BE6-BD174B6F3573}"/>
              </a:ext>
            </a:extLst>
          </p:cNvPr>
          <p:cNvSpPr txBox="1">
            <a:spLocks/>
          </p:cNvSpPr>
          <p:nvPr/>
        </p:nvSpPr>
        <p:spPr bwMode="auto">
          <a:xfrm>
            <a:off x="857250" y="1672049"/>
            <a:ext cx="2705100" cy="12629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en-US" sz="1800" b="0" i="0" u="sng" strike="noStrike" baseline="0" dirty="0">
                <a:solidFill>
                  <a:srgbClr val="000000"/>
                </a:solidFill>
                <a:latin typeface="Verdana" panose="020B0604030504040204" pitchFamily="34" charset="0"/>
              </a:rPr>
              <a:t>Corrosion Byproducts</a:t>
            </a:r>
          </a:p>
          <a:p>
            <a:pPr marL="0" indent="0" algn="ctr">
              <a:buNone/>
            </a:pPr>
            <a:r>
              <a:rPr lang="en-US" sz="1800" b="0" i="0" u="none" strike="noStrike" baseline="0" dirty="0">
                <a:solidFill>
                  <a:srgbClr val="000000"/>
                </a:solidFill>
                <a:latin typeface="Verdana" panose="020B0604030504040204" pitchFamily="34" charset="0"/>
              </a:rPr>
              <a:t>Metallic particles from pipes and connectors.</a:t>
            </a:r>
          </a:p>
        </p:txBody>
      </p:sp>
      <p:sp>
        <p:nvSpPr>
          <p:cNvPr id="22" name="Title 1">
            <a:extLst>
              <a:ext uri="{FF2B5EF4-FFF2-40B4-BE49-F238E27FC236}">
                <a16:creationId xmlns:a16="http://schemas.microsoft.com/office/drawing/2014/main" id="{FF167B14-0D9C-1B60-21AE-3AD725315E58}"/>
              </a:ext>
            </a:extLst>
          </p:cNvPr>
          <p:cNvSpPr>
            <a:spLocks noGrp="1"/>
          </p:cNvSpPr>
          <p:nvPr>
            <p:ph type="title"/>
          </p:nvPr>
        </p:nvSpPr>
        <p:spPr>
          <a:xfrm>
            <a:off x="1409700" y="3599312"/>
            <a:ext cx="7696200" cy="650930"/>
          </a:xfrm>
        </p:spPr>
        <p:txBody>
          <a:bodyPr/>
          <a:lstStyle/>
          <a:p>
            <a:r>
              <a:rPr lang="en-US" sz="2400" dirty="0">
                <a:latin typeface="Verdana" panose="020B0604030504040204" pitchFamily="34" charset="0"/>
                <a:ea typeface="Verdana" panose="020B0604030504040204" pitchFamily="34" charset="0"/>
              </a:rPr>
              <a:t>Particle Contamination Sources</a:t>
            </a:r>
          </a:p>
        </p:txBody>
      </p:sp>
      <p:sp>
        <p:nvSpPr>
          <p:cNvPr id="4" name="Content Placeholder 2">
            <a:extLst>
              <a:ext uri="{FF2B5EF4-FFF2-40B4-BE49-F238E27FC236}">
                <a16:creationId xmlns:a16="http://schemas.microsoft.com/office/drawing/2014/main" id="{D7B54AD2-E0B6-D3AF-0474-9033B7447366}"/>
              </a:ext>
            </a:extLst>
          </p:cNvPr>
          <p:cNvSpPr txBox="1">
            <a:spLocks/>
          </p:cNvSpPr>
          <p:nvPr/>
        </p:nvSpPr>
        <p:spPr bwMode="auto">
          <a:xfrm>
            <a:off x="136681" y="5054096"/>
            <a:ext cx="4190497" cy="205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en-US" sz="1800" b="0" i="0" u="sng" strike="noStrike" baseline="0" dirty="0">
                <a:solidFill>
                  <a:srgbClr val="000000"/>
                </a:solidFill>
                <a:latin typeface="Verdana" panose="020B0604030504040204" pitchFamily="34" charset="0"/>
              </a:rPr>
              <a:t>Manufacturing Residue</a:t>
            </a:r>
          </a:p>
          <a:p>
            <a:pPr marL="0" indent="0" algn="ctr">
              <a:buNone/>
            </a:pPr>
            <a:r>
              <a:rPr lang="en-US" sz="1800" b="0" i="0" u="none" strike="noStrike" baseline="0" dirty="0">
                <a:solidFill>
                  <a:srgbClr val="000000"/>
                </a:solidFill>
                <a:latin typeface="Verdana" panose="020B0604030504040204" pitchFamily="34" charset="0"/>
              </a:rPr>
              <a:t> Leftover materials from the construction of the cooling hardware</a:t>
            </a:r>
          </a:p>
        </p:txBody>
      </p:sp>
      <p:sp>
        <p:nvSpPr>
          <p:cNvPr id="5" name="Oval 4">
            <a:extLst>
              <a:ext uri="{FF2B5EF4-FFF2-40B4-BE49-F238E27FC236}">
                <a16:creationId xmlns:a16="http://schemas.microsoft.com/office/drawing/2014/main" id="{03317942-E1F5-958C-2E52-D7C62A9CA53F}"/>
              </a:ext>
            </a:extLst>
          </p:cNvPr>
          <p:cNvSpPr/>
          <p:nvPr/>
        </p:nvSpPr>
        <p:spPr>
          <a:xfrm>
            <a:off x="6096000" y="1358811"/>
            <a:ext cx="3308539" cy="17083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F3A882CB-EC58-CEE1-7524-2398E20E3CB3}"/>
              </a:ext>
            </a:extLst>
          </p:cNvPr>
          <p:cNvSpPr txBox="1">
            <a:spLocks/>
          </p:cNvSpPr>
          <p:nvPr/>
        </p:nvSpPr>
        <p:spPr bwMode="auto">
          <a:xfrm>
            <a:off x="6400800" y="1618946"/>
            <a:ext cx="2819400" cy="12629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en-US" sz="1800" b="0" i="0" u="sng" strike="noStrike" baseline="0" dirty="0">
                <a:solidFill>
                  <a:srgbClr val="000000"/>
                </a:solidFill>
                <a:latin typeface="Verdana" panose="020B0604030504040204" pitchFamily="34" charset="0"/>
              </a:rPr>
              <a:t>Environmental Debris </a:t>
            </a:r>
          </a:p>
          <a:p>
            <a:pPr marL="0" indent="0" algn="ctr">
              <a:buNone/>
            </a:pPr>
            <a:r>
              <a:rPr lang="en-US" sz="1800" b="0" i="0" u="none" strike="noStrike" baseline="0" dirty="0">
                <a:solidFill>
                  <a:srgbClr val="000000"/>
                </a:solidFill>
                <a:latin typeface="Verdana" panose="020B0604030504040204" pitchFamily="34" charset="0"/>
              </a:rPr>
              <a:t>Dust or other materials entering during maintenance</a:t>
            </a:r>
          </a:p>
        </p:txBody>
      </p:sp>
      <p:sp>
        <p:nvSpPr>
          <p:cNvPr id="9" name="Oval 8">
            <a:extLst>
              <a:ext uri="{FF2B5EF4-FFF2-40B4-BE49-F238E27FC236}">
                <a16:creationId xmlns:a16="http://schemas.microsoft.com/office/drawing/2014/main" id="{9E4BBEC5-35E5-01B6-9C6B-BB5152AEB4FB}"/>
              </a:ext>
            </a:extLst>
          </p:cNvPr>
          <p:cNvSpPr/>
          <p:nvPr/>
        </p:nvSpPr>
        <p:spPr>
          <a:xfrm>
            <a:off x="6095999" y="4724400"/>
            <a:ext cx="3308539" cy="170833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7BFFE190-4DB7-22E2-41F1-727EB01D7689}"/>
              </a:ext>
            </a:extLst>
          </p:cNvPr>
          <p:cNvSpPr txBox="1">
            <a:spLocks/>
          </p:cNvSpPr>
          <p:nvPr/>
        </p:nvSpPr>
        <p:spPr bwMode="auto">
          <a:xfrm>
            <a:off x="6400800" y="5134088"/>
            <a:ext cx="2819400" cy="12629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en-US" sz="1800" b="0" i="0" u="sng" strike="noStrike" baseline="0" dirty="0">
                <a:solidFill>
                  <a:srgbClr val="000000"/>
                </a:solidFill>
                <a:latin typeface="Verdana" panose="020B0604030504040204" pitchFamily="34" charset="0"/>
              </a:rPr>
              <a:t>Biological Growth </a:t>
            </a:r>
            <a:r>
              <a:rPr lang="en-US" sz="1800" b="0" i="0" u="none" strike="noStrike" baseline="0" dirty="0">
                <a:solidFill>
                  <a:srgbClr val="000000"/>
                </a:solidFill>
                <a:latin typeface="Verdana" panose="020B0604030504040204" pitchFamily="34" charset="0"/>
              </a:rPr>
              <a:t>Bacteria or algae in the cooling fluid.</a:t>
            </a:r>
          </a:p>
        </p:txBody>
      </p:sp>
      <p:cxnSp>
        <p:nvCxnSpPr>
          <p:cNvPr id="15" name="Straight Connector 14">
            <a:extLst>
              <a:ext uri="{FF2B5EF4-FFF2-40B4-BE49-F238E27FC236}">
                <a16:creationId xmlns:a16="http://schemas.microsoft.com/office/drawing/2014/main" id="{AC975ACB-8CB7-1F69-4EC0-3005C9973571}"/>
              </a:ext>
            </a:extLst>
          </p:cNvPr>
          <p:cNvCxnSpPr>
            <a:cxnSpLocks/>
            <a:stCxn id="3" idx="4"/>
            <a:endCxn id="2" idx="1"/>
          </p:cNvCxnSpPr>
          <p:nvPr/>
        </p:nvCxnSpPr>
        <p:spPr>
          <a:xfrm>
            <a:off x="2193831" y="3112858"/>
            <a:ext cx="711671" cy="5402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295CAD9-162C-5C37-70D1-2BA1250762FE}"/>
              </a:ext>
            </a:extLst>
          </p:cNvPr>
          <p:cNvCxnSpPr>
            <a:cxnSpLocks/>
            <a:stCxn id="2" idx="3"/>
            <a:endCxn id="10" idx="0"/>
          </p:cNvCxnSpPr>
          <p:nvPr/>
        </p:nvCxnSpPr>
        <p:spPr>
          <a:xfrm flipH="1">
            <a:off x="2231931" y="4192963"/>
            <a:ext cx="673571" cy="5393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2AA4862-A59C-C45A-FC13-63EBF57703B5}"/>
              </a:ext>
            </a:extLst>
          </p:cNvPr>
          <p:cNvCxnSpPr>
            <a:cxnSpLocks/>
            <a:stCxn id="5" idx="4"/>
            <a:endCxn id="2" idx="7"/>
          </p:cNvCxnSpPr>
          <p:nvPr/>
        </p:nvCxnSpPr>
        <p:spPr>
          <a:xfrm flipH="1">
            <a:off x="7000498" y="3067143"/>
            <a:ext cx="749772" cy="5859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2DDEBBA-1C8A-0A6D-847E-C0DBA51EEC36}"/>
              </a:ext>
            </a:extLst>
          </p:cNvPr>
          <p:cNvCxnSpPr>
            <a:cxnSpLocks/>
            <a:stCxn id="9" idx="0"/>
            <a:endCxn id="2" idx="5"/>
          </p:cNvCxnSpPr>
          <p:nvPr/>
        </p:nvCxnSpPr>
        <p:spPr>
          <a:xfrm flipH="1" flipV="1">
            <a:off x="7000498" y="4192963"/>
            <a:ext cx="749771" cy="5314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445453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fill="hold"/>
                                        <p:tgtEl>
                                          <p:spTgt spid="9"/>
                                        </p:tgtEl>
                                        <p:attrNameLst>
                                          <p:attrName>ppt_w</p:attrName>
                                        </p:attrNameLst>
                                      </p:cBhvr>
                                      <p:tavLst>
                                        <p:tav tm="0">
                                          <p:val>
                                            <p:fltVal val="0"/>
                                          </p:val>
                                        </p:tav>
                                        <p:tav tm="100000">
                                          <p:val>
                                            <p:strVal val="#ppt_w"/>
                                          </p:val>
                                        </p:tav>
                                      </p:tavLst>
                                    </p:anim>
                                    <p:anim calcmode="lin" valueType="num">
                                      <p:cBhvr>
                                        <p:cTn id="47" dur="500" fill="hold"/>
                                        <p:tgtEl>
                                          <p:spTgt spid="9"/>
                                        </p:tgtEl>
                                        <p:attrNameLst>
                                          <p:attrName>ppt_h</p:attrName>
                                        </p:attrNameLst>
                                      </p:cBhvr>
                                      <p:tavLst>
                                        <p:tav tm="0">
                                          <p:val>
                                            <p:fltVal val="0"/>
                                          </p:val>
                                        </p:tav>
                                        <p:tav tm="100000">
                                          <p:val>
                                            <p:strVal val="#ppt_h"/>
                                          </p:val>
                                        </p:tav>
                                      </p:tavLst>
                                    </p:anim>
                                    <p:animEffect transition="in" filter="fade">
                                      <p:cBhvr>
                                        <p:cTn id="48" dur="500"/>
                                        <p:tgtEl>
                                          <p:spTgt spid="9"/>
                                        </p:tgtEl>
                                      </p:cBhvr>
                                    </p:animEffect>
                                  </p:childTnLst>
                                </p:cTn>
                              </p:par>
                              <p:par>
                                <p:cTn id="49" presetID="53" presetClass="entr" presetSubtype="16"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p:cTn id="51" dur="500" fill="hold"/>
                                        <p:tgtEl>
                                          <p:spTgt spid="29"/>
                                        </p:tgtEl>
                                        <p:attrNameLst>
                                          <p:attrName>ppt_w</p:attrName>
                                        </p:attrNameLst>
                                      </p:cBhvr>
                                      <p:tavLst>
                                        <p:tav tm="0">
                                          <p:val>
                                            <p:fltVal val="0"/>
                                          </p:val>
                                        </p:tav>
                                        <p:tav tm="100000">
                                          <p:val>
                                            <p:strVal val="#ppt_w"/>
                                          </p:val>
                                        </p:tav>
                                      </p:tavLst>
                                    </p:anim>
                                    <p:anim calcmode="lin" valueType="num">
                                      <p:cBhvr>
                                        <p:cTn id="52" dur="500" fill="hold"/>
                                        <p:tgtEl>
                                          <p:spTgt spid="29"/>
                                        </p:tgtEl>
                                        <p:attrNameLst>
                                          <p:attrName>ppt_h</p:attrName>
                                        </p:attrNameLst>
                                      </p:cBhvr>
                                      <p:tavLst>
                                        <p:tav tm="0">
                                          <p:val>
                                            <p:fltVal val="0"/>
                                          </p:val>
                                        </p:tav>
                                        <p:tav tm="100000">
                                          <p:val>
                                            <p:strVal val="#ppt_h"/>
                                          </p:val>
                                        </p:tav>
                                      </p:tavLst>
                                    </p:anim>
                                    <p:animEffect transition="in" filter="fade">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500" fill="hold"/>
                                        <p:tgtEl>
                                          <p:spTgt spid="10"/>
                                        </p:tgtEl>
                                        <p:attrNameLst>
                                          <p:attrName>ppt_w</p:attrName>
                                        </p:attrNameLst>
                                      </p:cBhvr>
                                      <p:tavLst>
                                        <p:tav tm="0">
                                          <p:val>
                                            <p:fltVal val="0"/>
                                          </p:val>
                                        </p:tav>
                                        <p:tav tm="100000">
                                          <p:val>
                                            <p:strVal val="#ppt_w"/>
                                          </p:val>
                                        </p:tav>
                                      </p:tavLst>
                                    </p:anim>
                                    <p:anim calcmode="lin" valueType="num">
                                      <p:cBhvr>
                                        <p:cTn id="59" dur="500" fill="hold"/>
                                        <p:tgtEl>
                                          <p:spTgt spid="10"/>
                                        </p:tgtEl>
                                        <p:attrNameLst>
                                          <p:attrName>ppt_h</p:attrName>
                                        </p:attrNameLst>
                                      </p:cBhvr>
                                      <p:tavLst>
                                        <p:tav tm="0">
                                          <p:val>
                                            <p:fltVal val="0"/>
                                          </p:val>
                                        </p:tav>
                                        <p:tav tm="100000">
                                          <p:val>
                                            <p:strVal val="#ppt_h"/>
                                          </p:val>
                                        </p:tav>
                                      </p:tavLst>
                                    </p:anim>
                                    <p:animEffect transition="in" filter="fade">
                                      <p:cBhvr>
                                        <p:cTn id="60" dur="500"/>
                                        <p:tgtEl>
                                          <p:spTgt spid="10"/>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p:cTn id="63" dur="500" fill="hold"/>
                                        <p:tgtEl>
                                          <p:spTgt spid="4"/>
                                        </p:tgtEl>
                                        <p:attrNameLst>
                                          <p:attrName>ppt_w</p:attrName>
                                        </p:attrNameLst>
                                      </p:cBhvr>
                                      <p:tavLst>
                                        <p:tav tm="0">
                                          <p:val>
                                            <p:fltVal val="0"/>
                                          </p:val>
                                        </p:tav>
                                        <p:tav tm="100000">
                                          <p:val>
                                            <p:strVal val="#ppt_w"/>
                                          </p:val>
                                        </p:tav>
                                      </p:tavLst>
                                    </p:anim>
                                    <p:anim calcmode="lin" valueType="num">
                                      <p:cBhvr>
                                        <p:cTn id="64" dur="500" fill="hold"/>
                                        <p:tgtEl>
                                          <p:spTgt spid="4"/>
                                        </p:tgtEl>
                                        <p:attrNameLst>
                                          <p:attrName>ppt_h</p:attrName>
                                        </p:attrNameLst>
                                      </p:cBhvr>
                                      <p:tavLst>
                                        <p:tav tm="0">
                                          <p:val>
                                            <p:fltVal val="0"/>
                                          </p:val>
                                        </p:tav>
                                        <p:tav tm="100000">
                                          <p:val>
                                            <p:strVal val="#ppt_h"/>
                                          </p:val>
                                        </p:tav>
                                      </p:tavLst>
                                    </p:anim>
                                    <p:animEffect transition="in" filter="fade">
                                      <p:cBhvr>
                                        <p:cTn id="65" dur="500"/>
                                        <p:tgtEl>
                                          <p:spTgt spid="4"/>
                                        </p:tgtEl>
                                      </p:cBhvr>
                                    </p:animEffect>
                                  </p:childTnLst>
                                </p:cTn>
                              </p:par>
                              <p:par>
                                <p:cTn id="66" presetID="53" presetClass="entr" presetSubtype="16" fill="hold" nodeType="with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p:cTn id="68" dur="500" fill="hold"/>
                                        <p:tgtEl>
                                          <p:spTgt spid="16"/>
                                        </p:tgtEl>
                                        <p:attrNameLst>
                                          <p:attrName>ppt_w</p:attrName>
                                        </p:attrNameLst>
                                      </p:cBhvr>
                                      <p:tavLst>
                                        <p:tav tm="0">
                                          <p:val>
                                            <p:fltVal val="0"/>
                                          </p:val>
                                        </p:tav>
                                        <p:tav tm="100000">
                                          <p:val>
                                            <p:strVal val="#ppt_w"/>
                                          </p:val>
                                        </p:tav>
                                      </p:tavLst>
                                    </p:anim>
                                    <p:anim calcmode="lin" valueType="num">
                                      <p:cBhvr>
                                        <p:cTn id="69" dur="500" fill="hold"/>
                                        <p:tgtEl>
                                          <p:spTgt spid="16"/>
                                        </p:tgtEl>
                                        <p:attrNameLst>
                                          <p:attrName>ppt_h</p:attrName>
                                        </p:attrNameLst>
                                      </p:cBhvr>
                                      <p:tavLst>
                                        <p:tav tm="0">
                                          <p:val>
                                            <p:fltVal val="0"/>
                                          </p:val>
                                        </p:tav>
                                        <p:tav tm="100000">
                                          <p:val>
                                            <p:strVal val="#ppt_h"/>
                                          </p:val>
                                        </p:tav>
                                      </p:tavLst>
                                    </p:anim>
                                    <p:animEffect transition="in" filter="fade">
                                      <p:cBhvr>
                                        <p:cTn id="7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21" grpId="0"/>
      <p:bldP spid="4" grpId="0"/>
      <p:bldP spid="5" grpId="0" animBg="1"/>
      <p:bldP spid="7" grpId="0"/>
      <p:bldP spid="9"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C6886-6278-6D70-9257-36C3C2208609}"/>
            </a:ext>
          </a:extLst>
        </p:cNvPr>
        <p:cNvGrpSpPr/>
        <p:nvPr/>
      </p:nvGrpSpPr>
      <p:grpSpPr>
        <a:xfrm>
          <a:off x="0" y="0"/>
          <a:ext cx="0" cy="0"/>
          <a:chOff x="0" y="0"/>
          <a:chExt cx="0" cy="0"/>
        </a:xfrm>
      </p:grpSpPr>
      <p:pic>
        <p:nvPicPr>
          <p:cNvPr id="16386" name="Picture 2" descr="canty_title with web">
            <a:extLst>
              <a:ext uri="{FF2B5EF4-FFF2-40B4-BE49-F238E27FC236}">
                <a16:creationId xmlns:a16="http://schemas.microsoft.com/office/drawing/2014/main" id="{81C207EE-C3FC-E1BD-8AEA-E7E7A28704E3}"/>
              </a:ext>
            </a:extLst>
          </p:cNvPr>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6387" name="Text Box 3">
            <a:extLst>
              <a:ext uri="{FF2B5EF4-FFF2-40B4-BE49-F238E27FC236}">
                <a16:creationId xmlns:a16="http://schemas.microsoft.com/office/drawing/2014/main" id="{FB16A273-D202-2FC8-7DD6-9564275A3AF8}"/>
              </a:ext>
            </a:extLst>
          </p:cNvPr>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6388" name="Rectangle 4">
            <a:extLst>
              <a:ext uri="{FF2B5EF4-FFF2-40B4-BE49-F238E27FC236}">
                <a16:creationId xmlns:a16="http://schemas.microsoft.com/office/drawing/2014/main" id="{CD4D0059-62ED-68FB-9DD4-814613EAA026}"/>
              </a:ext>
            </a:extLst>
          </p:cNvPr>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8" name="AutoShape 2" descr=", AI generated">
            <a:extLst>
              <a:ext uri="{FF2B5EF4-FFF2-40B4-BE49-F238E27FC236}">
                <a16:creationId xmlns:a16="http://schemas.microsoft.com/office/drawing/2014/main" id="{91A7CD7B-1BFD-FDB8-090B-288B68DB825A}"/>
              </a:ext>
            </a:extLst>
          </p:cNvPr>
          <p:cNvSpPr>
            <a:spLocks noChangeAspect="1" noChangeArrowheads="1"/>
          </p:cNvSpPr>
          <p:nvPr/>
        </p:nvSpPr>
        <p:spPr bwMode="auto">
          <a:xfrm>
            <a:off x="4800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2">
            <a:extLst>
              <a:ext uri="{FF2B5EF4-FFF2-40B4-BE49-F238E27FC236}">
                <a16:creationId xmlns:a16="http://schemas.microsoft.com/office/drawing/2014/main" id="{8870020E-31A0-871F-47E1-53CE591A5E5D}"/>
              </a:ext>
            </a:extLst>
          </p:cNvPr>
          <p:cNvSpPr>
            <a:spLocks noChangeAspect="1" noChangeArrowheads="1"/>
          </p:cNvSpPr>
          <p:nvPr/>
        </p:nvSpPr>
        <p:spPr bwMode="auto">
          <a:xfrm>
            <a:off x="4953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itle 1">
            <a:extLst>
              <a:ext uri="{FF2B5EF4-FFF2-40B4-BE49-F238E27FC236}">
                <a16:creationId xmlns:a16="http://schemas.microsoft.com/office/drawing/2014/main" id="{614D0EF7-5911-33E1-DAE9-D2A499F297F4}"/>
              </a:ext>
            </a:extLst>
          </p:cNvPr>
          <p:cNvSpPr txBox="1">
            <a:spLocks/>
          </p:cNvSpPr>
          <p:nvPr/>
        </p:nvSpPr>
        <p:spPr bwMode="auto">
          <a:xfrm>
            <a:off x="486121" y="1412906"/>
            <a:ext cx="8915400" cy="65093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u="sng" kern="0" dirty="0">
                <a:latin typeface="Verdana" panose="020B0604030504040204" pitchFamily="34" charset="0"/>
                <a:ea typeface="Verdana" panose="020B0604030504040204" pitchFamily="34" charset="0"/>
              </a:rPr>
              <a:t>Target Application 1 – Particle Analysis on TCS Loops</a:t>
            </a:r>
          </a:p>
        </p:txBody>
      </p:sp>
      <p:pic>
        <p:nvPicPr>
          <p:cNvPr id="9" name="Picture 8">
            <a:extLst>
              <a:ext uri="{FF2B5EF4-FFF2-40B4-BE49-F238E27FC236}">
                <a16:creationId xmlns:a16="http://schemas.microsoft.com/office/drawing/2014/main" id="{C2A8ACDF-9326-5006-948A-FDF9A360432C}"/>
              </a:ext>
            </a:extLst>
          </p:cNvPr>
          <p:cNvPicPr>
            <a:picLocks noChangeAspect="1"/>
          </p:cNvPicPr>
          <p:nvPr/>
        </p:nvPicPr>
        <p:blipFill>
          <a:blip r:embed="rId4"/>
          <a:stretch>
            <a:fillRect/>
          </a:stretch>
        </p:blipFill>
        <p:spPr>
          <a:xfrm>
            <a:off x="4055488" y="3656882"/>
            <a:ext cx="5346033" cy="2773338"/>
          </a:xfrm>
          <a:prstGeom prst="rect">
            <a:avLst/>
          </a:prstGeom>
        </p:spPr>
      </p:pic>
      <p:sp>
        <p:nvSpPr>
          <p:cNvPr id="10" name="Content Placeholder 2">
            <a:extLst>
              <a:ext uri="{FF2B5EF4-FFF2-40B4-BE49-F238E27FC236}">
                <a16:creationId xmlns:a16="http://schemas.microsoft.com/office/drawing/2014/main" id="{BFC7F019-D974-19E5-AFF2-C384063DF309}"/>
              </a:ext>
            </a:extLst>
          </p:cNvPr>
          <p:cNvSpPr txBox="1">
            <a:spLocks/>
          </p:cNvSpPr>
          <p:nvPr/>
        </p:nvSpPr>
        <p:spPr bwMode="auto">
          <a:xfrm>
            <a:off x="727296" y="2062261"/>
            <a:ext cx="8972738" cy="16715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pPr>
            <a:r>
              <a:rPr lang="en-US" sz="1800" b="0" i="0" u="none" strike="noStrike" baseline="0" dirty="0">
                <a:solidFill>
                  <a:srgbClr val="000000"/>
                </a:solidFill>
                <a:latin typeface="Verdana" panose="020B0604030504040204" pitchFamily="34" charset="0"/>
              </a:rPr>
              <a:t>Real time particle analysis on th</a:t>
            </a:r>
            <a:r>
              <a:rPr lang="en-US" sz="1800" dirty="0">
                <a:solidFill>
                  <a:srgbClr val="000000"/>
                </a:solidFill>
                <a:latin typeface="Verdana" panose="020B0604030504040204" pitchFamily="34" charset="0"/>
              </a:rPr>
              <a:t>e TCS loop allows for;</a:t>
            </a:r>
          </a:p>
          <a:p>
            <a:pPr marL="0" indent="0" algn="just">
              <a:buNone/>
            </a:pPr>
            <a:endParaRPr lang="en-US" sz="1800" dirty="0">
              <a:solidFill>
                <a:srgbClr val="000000"/>
              </a:solidFill>
              <a:latin typeface="Verdana" panose="020B0604030504040204" pitchFamily="34" charset="0"/>
            </a:endParaRPr>
          </a:p>
          <a:p>
            <a:pPr algn="just">
              <a:buAutoNum type="arabicPeriod"/>
            </a:pPr>
            <a:r>
              <a:rPr lang="en-US" sz="1800" dirty="0">
                <a:solidFill>
                  <a:srgbClr val="000000"/>
                </a:solidFill>
                <a:latin typeface="Verdana" panose="020B0604030504040204" pitchFamily="34" charset="0"/>
              </a:rPr>
              <a:t>Maintenance / replacement schedule planning on filtration equipment and the coolant itself</a:t>
            </a:r>
          </a:p>
          <a:p>
            <a:pPr algn="just">
              <a:buAutoNum type="arabicPeriod"/>
            </a:pPr>
            <a:r>
              <a:rPr lang="en-US" sz="1800" dirty="0">
                <a:solidFill>
                  <a:srgbClr val="000000"/>
                </a:solidFill>
                <a:latin typeface="Verdana" panose="020B0604030504040204" pitchFamily="34" charset="0"/>
              </a:rPr>
              <a:t>Instantaneous detection of any filter breakthrough or failure</a:t>
            </a:r>
          </a:p>
          <a:p>
            <a:pPr marL="0" indent="0" algn="just">
              <a:buNone/>
            </a:pPr>
            <a:endParaRPr lang="en-US" sz="1800" dirty="0">
              <a:solidFill>
                <a:srgbClr val="000000"/>
              </a:solidFill>
              <a:latin typeface="Verdana" panose="020B0604030504040204" pitchFamily="34" charset="0"/>
            </a:endParaRPr>
          </a:p>
          <a:p>
            <a:pPr marL="0" indent="0" algn="just">
              <a:buNone/>
            </a:pPr>
            <a:r>
              <a:rPr lang="en-US" sz="1800" dirty="0">
                <a:solidFill>
                  <a:srgbClr val="000000"/>
                </a:solidFill>
                <a:latin typeface="Verdana" panose="020B0604030504040204" pitchFamily="34" charset="0"/>
              </a:rPr>
              <a:t> </a:t>
            </a:r>
            <a:endParaRPr lang="en-US" sz="1800" b="0" i="0" u="none" strike="noStrike" baseline="0" dirty="0">
              <a:solidFill>
                <a:srgbClr val="000000"/>
              </a:solidFill>
              <a:latin typeface="Verdana" panose="020B0604030504040204" pitchFamily="34" charset="0"/>
            </a:endParaRPr>
          </a:p>
        </p:txBody>
      </p:sp>
      <p:pic>
        <p:nvPicPr>
          <p:cNvPr id="11" name="Picture 1" descr="C:\Users\alano.JMCANTY\Desktop\sand.jpg">
            <a:extLst>
              <a:ext uri="{FF2B5EF4-FFF2-40B4-BE49-F238E27FC236}">
                <a16:creationId xmlns:a16="http://schemas.microsoft.com/office/drawing/2014/main" id="{BE1F1BF7-9F09-335C-8755-A0AF0BB4C80C}"/>
              </a:ext>
            </a:extLst>
          </p:cNvPr>
          <p:cNvPicPr>
            <a:picLocks noChangeAspect="1" noChangeArrowheads="1"/>
          </p:cNvPicPr>
          <p:nvPr/>
        </p:nvPicPr>
        <p:blipFill>
          <a:blip r:embed="rId5" cstate="print"/>
          <a:srcRect/>
          <a:stretch>
            <a:fillRect/>
          </a:stretch>
        </p:blipFill>
        <p:spPr bwMode="auto">
          <a:xfrm>
            <a:off x="438635" y="4288968"/>
            <a:ext cx="3413851" cy="2077208"/>
          </a:xfrm>
          <a:prstGeom prst="rect">
            <a:avLst/>
          </a:prstGeom>
          <a:noFill/>
        </p:spPr>
      </p:pic>
      <p:cxnSp>
        <p:nvCxnSpPr>
          <p:cNvPr id="13" name="Straight Connector 12">
            <a:extLst>
              <a:ext uri="{FF2B5EF4-FFF2-40B4-BE49-F238E27FC236}">
                <a16:creationId xmlns:a16="http://schemas.microsoft.com/office/drawing/2014/main" id="{9C43B07D-A97A-3A8C-549B-AAF7D928E579}"/>
              </a:ext>
            </a:extLst>
          </p:cNvPr>
          <p:cNvCxnSpPr>
            <a:cxnSpLocks/>
          </p:cNvCxnSpPr>
          <p:nvPr/>
        </p:nvCxnSpPr>
        <p:spPr>
          <a:xfrm>
            <a:off x="3852486" y="4340308"/>
            <a:ext cx="1176714" cy="17803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D0F24FB-A5F1-7AE3-DEF9-D5D4B71DAEB4}"/>
              </a:ext>
            </a:extLst>
          </p:cNvPr>
          <p:cNvCxnSpPr>
            <a:cxnSpLocks/>
          </p:cNvCxnSpPr>
          <p:nvPr/>
        </p:nvCxnSpPr>
        <p:spPr>
          <a:xfrm flipV="1">
            <a:off x="3852486" y="6156311"/>
            <a:ext cx="1176714" cy="2098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674988"/>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C6886-6278-6D70-9257-36C3C2208609}"/>
            </a:ext>
          </a:extLst>
        </p:cNvPr>
        <p:cNvGrpSpPr/>
        <p:nvPr/>
      </p:nvGrpSpPr>
      <p:grpSpPr>
        <a:xfrm>
          <a:off x="0" y="0"/>
          <a:ext cx="0" cy="0"/>
          <a:chOff x="0" y="0"/>
          <a:chExt cx="0" cy="0"/>
        </a:xfrm>
      </p:grpSpPr>
      <p:pic>
        <p:nvPicPr>
          <p:cNvPr id="16386" name="Picture 2" descr="canty_title with web">
            <a:extLst>
              <a:ext uri="{FF2B5EF4-FFF2-40B4-BE49-F238E27FC236}">
                <a16:creationId xmlns:a16="http://schemas.microsoft.com/office/drawing/2014/main" id="{81C207EE-C3FC-E1BD-8AEA-E7E7A28704E3}"/>
              </a:ext>
            </a:extLst>
          </p:cNvPr>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6387" name="Text Box 3">
            <a:extLst>
              <a:ext uri="{FF2B5EF4-FFF2-40B4-BE49-F238E27FC236}">
                <a16:creationId xmlns:a16="http://schemas.microsoft.com/office/drawing/2014/main" id="{FB16A273-D202-2FC8-7DD6-9564275A3AF8}"/>
              </a:ext>
            </a:extLst>
          </p:cNvPr>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6388" name="Rectangle 4">
            <a:extLst>
              <a:ext uri="{FF2B5EF4-FFF2-40B4-BE49-F238E27FC236}">
                <a16:creationId xmlns:a16="http://schemas.microsoft.com/office/drawing/2014/main" id="{CD4D0059-62ED-68FB-9DD4-814613EAA026}"/>
              </a:ext>
            </a:extLst>
          </p:cNvPr>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8" name="AutoShape 2" descr=", AI generated">
            <a:extLst>
              <a:ext uri="{FF2B5EF4-FFF2-40B4-BE49-F238E27FC236}">
                <a16:creationId xmlns:a16="http://schemas.microsoft.com/office/drawing/2014/main" id="{91A7CD7B-1BFD-FDB8-090B-288B68DB825A}"/>
              </a:ext>
            </a:extLst>
          </p:cNvPr>
          <p:cNvSpPr>
            <a:spLocks noChangeAspect="1" noChangeArrowheads="1"/>
          </p:cNvSpPr>
          <p:nvPr/>
        </p:nvSpPr>
        <p:spPr bwMode="auto">
          <a:xfrm>
            <a:off x="4800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2">
            <a:extLst>
              <a:ext uri="{FF2B5EF4-FFF2-40B4-BE49-F238E27FC236}">
                <a16:creationId xmlns:a16="http://schemas.microsoft.com/office/drawing/2014/main" id="{8870020E-31A0-871F-47E1-53CE591A5E5D}"/>
              </a:ext>
            </a:extLst>
          </p:cNvPr>
          <p:cNvSpPr>
            <a:spLocks noChangeAspect="1" noChangeArrowheads="1"/>
          </p:cNvSpPr>
          <p:nvPr/>
        </p:nvSpPr>
        <p:spPr bwMode="auto">
          <a:xfrm>
            <a:off x="4953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Content Placeholder 2">
            <a:extLst>
              <a:ext uri="{FF2B5EF4-FFF2-40B4-BE49-F238E27FC236}">
                <a16:creationId xmlns:a16="http://schemas.microsoft.com/office/drawing/2014/main" id="{AF863039-B207-99C8-7BE6-BD174B6F3573}"/>
              </a:ext>
            </a:extLst>
          </p:cNvPr>
          <p:cNvSpPr txBox="1">
            <a:spLocks/>
          </p:cNvSpPr>
          <p:nvPr/>
        </p:nvSpPr>
        <p:spPr bwMode="auto">
          <a:xfrm>
            <a:off x="4800601" y="2068540"/>
            <a:ext cx="4708582"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pPr>
            <a:r>
              <a:rPr lang="en-US" sz="1800" b="0" i="0" u="none" strike="noStrike" baseline="0" dirty="0">
                <a:solidFill>
                  <a:srgbClr val="000000"/>
                </a:solidFill>
                <a:latin typeface="Verdana" panose="020B0604030504040204" pitchFamily="34" charset="0"/>
              </a:rPr>
              <a:t>Prior to delivery of TCS loop hardware (heat exchanger, tanks, piping, pumps etc.) the manufacturer must ensure the equipment is particle free. </a:t>
            </a:r>
          </a:p>
          <a:p>
            <a:pPr marL="0" indent="0" algn="just">
              <a:buNone/>
            </a:pPr>
            <a:endParaRPr lang="en-US" sz="1800" dirty="0">
              <a:solidFill>
                <a:srgbClr val="000000"/>
              </a:solidFill>
              <a:latin typeface="Verdana" panose="020B0604030504040204" pitchFamily="34" charset="0"/>
            </a:endParaRPr>
          </a:p>
          <a:p>
            <a:pPr marL="0" indent="0" algn="just">
              <a:buNone/>
            </a:pPr>
            <a:r>
              <a:rPr lang="en-US" sz="1800" dirty="0">
                <a:solidFill>
                  <a:srgbClr val="000000"/>
                </a:solidFill>
                <a:latin typeface="Verdana" panose="020B0604030504040204" pitchFamily="34" charset="0"/>
              </a:rPr>
              <a:t>The last manufacturing step is flushing the equipment with a cleaning fluid to remove suspended particles.</a:t>
            </a:r>
          </a:p>
          <a:p>
            <a:pPr marL="0" indent="0" algn="just">
              <a:buNone/>
            </a:pPr>
            <a:endParaRPr lang="en-US" sz="1800" b="0" i="0" u="none" strike="noStrike" baseline="0" dirty="0">
              <a:solidFill>
                <a:srgbClr val="000000"/>
              </a:solidFill>
              <a:latin typeface="Verdana" panose="020B0604030504040204" pitchFamily="34" charset="0"/>
            </a:endParaRPr>
          </a:p>
          <a:p>
            <a:pPr marL="0" indent="0" algn="just">
              <a:buNone/>
            </a:pPr>
            <a:r>
              <a:rPr lang="en-US" sz="1800" dirty="0">
                <a:solidFill>
                  <a:srgbClr val="000000"/>
                </a:solidFill>
                <a:latin typeface="Verdana" panose="020B0604030504040204" pitchFamily="34" charset="0"/>
              </a:rPr>
              <a:t>M</a:t>
            </a:r>
            <a:r>
              <a:rPr lang="en-US" sz="1800" b="0" i="0" u="none" strike="noStrike" baseline="0" dirty="0">
                <a:solidFill>
                  <a:srgbClr val="000000"/>
                </a:solidFill>
                <a:latin typeface="Verdana" panose="020B0604030504040204" pitchFamily="34" charset="0"/>
              </a:rPr>
              <a:t>onitoring the particle concentration in the flushing fluid discharge can determine when the equipment is particle free.</a:t>
            </a:r>
          </a:p>
        </p:txBody>
      </p:sp>
      <p:sp>
        <p:nvSpPr>
          <p:cNvPr id="4" name="Title 1">
            <a:extLst>
              <a:ext uri="{FF2B5EF4-FFF2-40B4-BE49-F238E27FC236}">
                <a16:creationId xmlns:a16="http://schemas.microsoft.com/office/drawing/2014/main" id="{614D0EF7-5911-33E1-DAE9-D2A499F297F4}"/>
              </a:ext>
            </a:extLst>
          </p:cNvPr>
          <p:cNvSpPr txBox="1">
            <a:spLocks/>
          </p:cNvSpPr>
          <p:nvPr/>
        </p:nvSpPr>
        <p:spPr bwMode="auto">
          <a:xfrm>
            <a:off x="367923" y="1369902"/>
            <a:ext cx="9182100" cy="65093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u="sng" kern="0" dirty="0">
                <a:latin typeface="Verdana" panose="020B0604030504040204" pitchFamily="34" charset="0"/>
                <a:ea typeface="Verdana" panose="020B0604030504040204" pitchFamily="34" charset="0"/>
              </a:rPr>
              <a:t>Target Application 2 – Particle Free TCS Hardware Supply</a:t>
            </a:r>
          </a:p>
        </p:txBody>
      </p:sp>
      <p:pic>
        <p:nvPicPr>
          <p:cNvPr id="9" name="Picture 8">
            <a:extLst>
              <a:ext uri="{FF2B5EF4-FFF2-40B4-BE49-F238E27FC236}">
                <a16:creationId xmlns:a16="http://schemas.microsoft.com/office/drawing/2014/main" id="{5031B22D-202E-A02E-7ED0-8FA1CEF10ACC}"/>
              </a:ext>
            </a:extLst>
          </p:cNvPr>
          <p:cNvPicPr>
            <a:picLocks noChangeAspect="1"/>
          </p:cNvPicPr>
          <p:nvPr/>
        </p:nvPicPr>
        <p:blipFill>
          <a:blip r:embed="rId4"/>
          <a:stretch>
            <a:fillRect/>
          </a:stretch>
        </p:blipFill>
        <p:spPr>
          <a:xfrm>
            <a:off x="304549" y="2667000"/>
            <a:ext cx="4320717" cy="2608064"/>
          </a:xfrm>
          <a:prstGeom prst="rect">
            <a:avLst/>
          </a:prstGeom>
        </p:spPr>
      </p:pic>
    </p:spTree>
    <p:extLst>
      <p:ext uri="{BB962C8B-B14F-4D97-AF65-F5344CB8AC3E}">
        <p14:creationId xmlns:p14="http://schemas.microsoft.com/office/powerpoint/2010/main" val="1779829275"/>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6387"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6388"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9" name="Rectangle 8"/>
          <p:cNvSpPr>
            <a:spLocks noChangeArrowheads="1"/>
          </p:cNvSpPr>
          <p:nvPr/>
        </p:nvSpPr>
        <p:spPr bwMode="auto">
          <a:xfrm>
            <a:off x="533400" y="2260037"/>
            <a:ext cx="3810000" cy="3835963"/>
          </a:xfrm>
          <a:prstGeom prst="rect">
            <a:avLst/>
          </a:prstGeom>
          <a:noFill/>
          <a:ln w="9525">
            <a:noFill/>
            <a:miter lim="800000"/>
            <a:headEnd/>
            <a:tailEnd/>
          </a:ln>
        </p:spPr>
        <p:txBody>
          <a:bodyPr/>
          <a:lstStyle/>
          <a:p>
            <a:pPr algn="just">
              <a:spcBef>
                <a:spcPct val="20000"/>
              </a:spcBef>
            </a:pPr>
            <a:r>
              <a:rPr lang="en-IE" sz="1800" dirty="0">
                <a:latin typeface="Verdana" panose="020B0604030504040204" pitchFamily="34" charset="0"/>
                <a:ea typeface="Verdana" panose="020B0604030504040204" pitchFamily="34" charset="0"/>
              </a:rPr>
              <a:t>Basic principle of flowing the coolant fluid between a high intensity light source, and microscopic camera</a:t>
            </a:r>
          </a:p>
          <a:p>
            <a:pPr algn="just">
              <a:spcBef>
                <a:spcPct val="20000"/>
              </a:spcBef>
            </a:pPr>
            <a:endParaRPr lang="en-IE" sz="1800" dirty="0">
              <a:latin typeface="Verdana" panose="020B0604030504040204" pitchFamily="34" charset="0"/>
              <a:ea typeface="Verdana" panose="020B0604030504040204" pitchFamily="34" charset="0"/>
            </a:endParaRPr>
          </a:p>
          <a:p>
            <a:pPr algn="just">
              <a:spcBef>
                <a:spcPct val="20000"/>
              </a:spcBef>
            </a:pPr>
            <a:r>
              <a:rPr lang="en-IE" sz="1800" dirty="0">
                <a:latin typeface="Verdana" panose="020B0604030504040204" pitchFamily="34" charset="0"/>
                <a:ea typeface="Verdana" panose="020B0604030504040204" pitchFamily="34" charset="0"/>
              </a:rPr>
              <a:t>The captured images are analysed in </a:t>
            </a:r>
            <a:r>
              <a:rPr lang="en-IE" sz="1800" dirty="0" err="1">
                <a:latin typeface="Verdana" panose="020B0604030504040204" pitchFamily="34" charset="0"/>
                <a:ea typeface="Verdana" panose="020B0604030504040204" pitchFamily="34" charset="0"/>
              </a:rPr>
              <a:t>realtime</a:t>
            </a:r>
            <a:r>
              <a:rPr lang="en-IE" sz="1800" dirty="0">
                <a:latin typeface="Verdana" panose="020B0604030504040204" pitchFamily="34" charset="0"/>
                <a:ea typeface="Verdana" panose="020B0604030504040204" pitchFamily="34" charset="0"/>
              </a:rPr>
              <a:t> by </a:t>
            </a:r>
            <a:r>
              <a:rPr lang="en-IE" sz="1800" dirty="0" err="1">
                <a:latin typeface="Verdana" panose="020B0604030504040204" pitchFamily="34" charset="0"/>
                <a:ea typeface="Verdana" panose="020B0604030504040204" pitchFamily="34" charset="0"/>
              </a:rPr>
              <a:t>Cantyvision</a:t>
            </a:r>
            <a:r>
              <a:rPr lang="en-IE" sz="1800" dirty="0">
                <a:latin typeface="Verdana" panose="020B0604030504040204" pitchFamily="34" charset="0"/>
                <a:ea typeface="Verdana" panose="020B0604030504040204" pitchFamily="34" charset="0"/>
              </a:rPr>
              <a:t> software, where they are measured under 40+ different size and shape parameters (major axis, minor axis, area, perimeter, circularity, aspect ratio….)</a:t>
            </a:r>
          </a:p>
          <a:p>
            <a:pPr algn="just">
              <a:spcBef>
                <a:spcPct val="20000"/>
              </a:spcBef>
            </a:pPr>
            <a:endParaRPr lang="en-IE" sz="1800" dirty="0">
              <a:latin typeface="Verdana" panose="020B0604030504040204" pitchFamily="34" charset="0"/>
              <a:ea typeface="Verdana" panose="020B0604030504040204" pitchFamily="34" charset="0"/>
            </a:endParaRPr>
          </a:p>
        </p:txBody>
      </p:sp>
      <p:pic>
        <p:nvPicPr>
          <p:cNvPr id="2" name="Picture 1">
            <a:extLst>
              <a:ext uri="{FF2B5EF4-FFF2-40B4-BE49-F238E27FC236}">
                <a16:creationId xmlns:a16="http://schemas.microsoft.com/office/drawing/2014/main" id="{E9CCBB4E-DEB6-A915-0F8D-03CE05B04F66}"/>
              </a:ext>
            </a:extLst>
          </p:cNvPr>
          <p:cNvPicPr>
            <a:picLocks noChangeAspect="1"/>
          </p:cNvPicPr>
          <p:nvPr/>
        </p:nvPicPr>
        <p:blipFill>
          <a:blip r:embed="rId4"/>
          <a:stretch>
            <a:fillRect/>
          </a:stretch>
        </p:blipFill>
        <p:spPr>
          <a:xfrm>
            <a:off x="4724400" y="1901309"/>
            <a:ext cx="4573370" cy="4168728"/>
          </a:xfrm>
          <a:prstGeom prst="rect">
            <a:avLst/>
          </a:prstGeom>
        </p:spPr>
      </p:pic>
      <p:sp>
        <p:nvSpPr>
          <p:cNvPr id="5" name="Title 1">
            <a:extLst>
              <a:ext uri="{FF2B5EF4-FFF2-40B4-BE49-F238E27FC236}">
                <a16:creationId xmlns:a16="http://schemas.microsoft.com/office/drawing/2014/main" id="{15D3A0DF-4D6D-4538-E792-CC52C92C036D}"/>
              </a:ext>
            </a:extLst>
          </p:cNvPr>
          <p:cNvSpPr txBox="1">
            <a:spLocks/>
          </p:cNvSpPr>
          <p:nvPr/>
        </p:nvSpPr>
        <p:spPr bwMode="auto">
          <a:xfrm>
            <a:off x="367923" y="1369902"/>
            <a:ext cx="9182100" cy="65093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u="sng" kern="0" dirty="0">
                <a:latin typeface="Verdana" panose="020B0604030504040204" pitchFamily="34" charset="0"/>
                <a:ea typeface="Verdana" panose="020B0604030504040204" pitchFamily="34" charset="0"/>
              </a:rPr>
              <a:t>The Solution: Dynamic Imaging Particle Analysis</a:t>
            </a:r>
          </a:p>
        </p:txBody>
      </p:sp>
    </p:spTree>
    <p:extLst>
      <p:ext uri="{BB962C8B-B14F-4D97-AF65-F5344CB8AC3E}">
        <p14:creationId xmlns:p14="http://schemas.microsoft.com/office/powerpoint/2010/main" val="2931253122"/>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AC15F5-9F7F-416D-89B2-079406ED4680}"/>
              </a:ext>
            </a:extLst>
          </p:cNvPr>
          <p:cNvPicPr>
            <a:picLocks noChangeAspect="1"/>
          </p:cNvPicPr>
          <p:nvPr/>
        </p:nvPicPr>
        <p:blipFill>
          <a:blip r:embed="rId3"/>
          <a:stretch>
            <a:fillRect/>
          </a:stretch>
        </p:blipFill>
        <p:spPr>
          <a:xfrm>
            <a:off x="2580489" y="1951341"/>
            <a:ext cx="4165601" cy="3138465"/>
          </a:xfrm>
          <a:prstGeom prst="rect">
            <a:avLst/>
          </a:prstGeom>
        </p:spPr>
      </p:pic>
      <p:pic>
        <p:nvPicPr>
          <p:cNvPr id="17410" name="Picture 2" descr="canty_title with web"/>
          <p:cNvPicPr>
            <a:picLocks noChangeAspect="1" noChangeArrowheads="1"/>
          </p:cNvPicPr>
          <p:nvPr/>
        </p:nvPicPr>
        <p:blipFill>
          <a:blip r:embed="rId4" cstate="print"/>
          <a:srcRect/>
          <a:stretch>
            <a:fillRect/>
          </a:stretch>
        </p:blipFill>
        <p:spPr bwMode="auto">
          <a:xfrm>
            <a:off x="330200" y="152400"/>
            <a:ext cx="9245600" cy="1047750"/>
          </a:xfrm>
          <a:prstGeom prst="rect">
            <a:avLst/>
          </a:prstGeom>
          <a:noFill/>
          <a:ln w="9525">
            <a:noFill/>
            <a:miter lim="800000"/>
            <a:headEnd/>
            <a:tailEnd/>
          </a:ln>
        </p:spPr>
      </p:pic>
      <p:sp>
        <p:nvSpPr>
          <p:cNvPr id="17411"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7412"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10" name="Rectangle 6">
            <a:extLst>
              <a:ext uri="{FF2B5EF4-FFF2-40B4-BE49-F238E27FC236}">
                <a16:creationId xmlns:a16="http://schemas.microsoft.com/office/drawing/2014/main" id="{BCCEF8D4-97EB-4E78-8A55-399220BE9959}"/>
              </a:ext>
            </a:extLst>
          </p:cNvPr>
          <p:cNvSpPr>
            <a:spLocks noChangeArrowheads="1"/>
          </p:cNvSpPr>
          <p:nvPr/>
        </p:nvSpPr>
        <p:spPr bwMode="auto">
          <a:xfrm>
            <a:off x="998145" y="3633707"/>
            <a:ext cx="1193800" cy="409735"/>
          </a:xfrm>
          <a:prstGeom prst="rect">
            <a:avLst/>
          </a:prstGeom>
          <a:noFill/>
          <a:ln w="9525">
            <a:noFill/>
            <a:miter lim="800000"/>
            <a:headEnd/>
            <a:tailEnd/>
          </a:ln>
        </p:spPr>
        <p:txBody>
          <a:bodyPr/>
          <a:lstStyle/>
          <a:p>
            <a:pPr algn="just">
              <a:spcBef>
                <a:spcPct val="20000"/>
              </a:spcBef>
            </a:pPr>
            <a:r>
              <a:rPr lang="en-IE" sz="1800" dirty="0"/>
              <a:t>LED Light Source</a:t>
            </a:r>
          </a:p>
          <a:p>
            <a:pPr>
              <a:spcBef>
                <a:spcPct val="20000"/>
              </a:spcBef>
            </a:pPr>
            <a:endParaRPr lang="en-IE" sz="1800" dirty="0"/>
          </a:p>
        </p:txBody>
      </p:sp>
      <p:sp>
        <p:nvSpPr>
          <p:cNvPr id="11" name="Rectangle 6">
            <a:extLst>
              <a:ext uri="{FF2B5EF4-FFF2-40B4-BE49-F238E27FC236}">
                <a16:creationId xmlns:a16="http://schemas.microsoft.com/office/drawing/2014/main" id="{504A7B1E-1898-4A28-8480-3B744D5C2EC0}"/>
              </a:ext>
            </a:extLst>
          </p:cNvPr>
          <p:cNvSpPr>
            <a:spLocks noChangeArrowheads="1"/>
          </p:cNvSpPr>
          <p:nvPr/>
        </p:nvSpPr>
        <p:spPr bwMode="auto">
          <a:xfrm>
            <a:off x="7006009" y="3180141"/>
            <a:ext cx="2362200" cy="409735"/>
          </a:xfrm>
          <a:prstGeom prst="rect">
            <a:avLst/>
          </a:prstGeom>
          <a:noFill/>
          <a:ln w="9525">
            <a:noFill/>
            <a:miter lim="800000"/>
            <a:headEnd/>
            <a:tailEnd/>
          </a:ln>
        </p:spPr>
        <p:txBody>
          <a:bodyPr/>
          <a:lstStyle/>
          <a:p>
            <a:pPr algn="just">
              <a:spcBef>
                <a:spcPct val="20000"/>
              </a:spcBef>
            </a:pPr>
            <a:r>
              <a:rPr lang="en-IE" sz="1800" dirty="0"/>
              <a:t>Gigabit Camera with Microscopic Lens</a:t>
            </a:r>
          </a:p>
          <a:p>
            <a:pPr>
              <a:spcBef>
                <a:spcPct val="20000"/>
              </a:spcBef>
            </a:pPr>
            <a:endParaRPr lang="en-IE" sz="1800" dirty="0"/>
          </a:p>
        </p:txBody>
      </p:sp>
      <p:sp>
        <p:nvSpPr>
          <p:cNvPr id="12" name="Rectangle 6">
            <a:extLst>
              <a:ext uri="{FF2B5EF4-FFF2-40B4-BE49-F238E27FC236}">
                <a16:creationId xmlns:a16="http://schemas.microsoft.com/office/drawing/2014/main" id="{F586A9FD-7618-465B-B3B9-2ADBBEB8C7CA}"/>
              </a:ext>
            </a:extLst>
          </p:cNvPr>
          <p:cNvSpPr>
            <a:spLocks noChangeArrowheads="1"/>
          </p:cNvSpPr>
          <p:nvPr/>
        </p:nvSpPr>
        <p:spPr bwMode="auto">
          <a:xfrm>
            <a:off x="6211422" y="3924491"/>
            <a:ext cx="1242732" cy="409735"/>
          </a:xfrm>
          <a:prstGeom prst="rect">
            <a:avLst/>
          </a:prstGeom>
          <a:noFill/>
          <a:ln w="9525">
            <a:noFill/>
            <a:miter lim="800000"/>
            <a:headEnd/>
            <a:tailEnd/>
          </a:ln>
        </p:spPr>
        <p:txBody>
          <a:bodyPr/>
          <a:lstStyle/>
          <a:p>
            <a:pPr algn="just">
              <a:spcBef>
                <a:spcPct val="20000"/>
              </a:spcBef>
            </a:pPr>
            <a:r>
              <a:rPr lang="en-IE" sz="1800" dirty="0"/>
              <a:t>Flow Cell</a:t>
            </a:r>
          </a:p>
          <a:p>
            <a:pPr>
              <a:spcBef>
                <a:spcPct val="20000"/>
              </a:spcBef>
            </a:pPr>
            <a:endParaRPr lang="en-IE" sz="1800" dirty="0"/>
          </a:p>
        </p:txBody>
      </p:sp>
      <p:sp>
        <p:nvSpPr>
          <p:cNvPr id="14" name="Rectangle 6">
            <a:extLst>
              <a:ext uri="{FF2B5EF4-FFF2-40B4-BE49-F238E27FC236}">
                <a16:creationId xmlns:a16="http://schemas.microsoft.com/office/drawing/2014/main" id="{4D31DDD3-851E-420C-9F53-7971A9E4800A}"/>
              </a:ext>
            </a:extLst>
          </p:cNvPr>
          <p:cNvSpPr>
            <a:spLocks noChangeArrowheads="1"/>
          </p:cNvSpPr>
          <p:nvPr/>
        </p:nvSpPr>
        <p:spPr bwMode="auto">
          <a:xfrm>
            <a:off x="5255053" y="4809307"/>
            <a:ext cx="1383366" cy="409735"/>
          </a:xfrm>
          <a:prstGeom prst="rect">
            <a:avLst/>
          </a:prstGeom>
          <a:noFill/>
          <a:ln w="9525">
            <a:noFill/>
            <a:miter lim="800000"/>
            <a:headEnd/>
            <a:tailEnd/>
          </a:ln>
        </p:spPr>
        <p:txBody>
          <a:bodyPr/>
          <a:lstStyle/>
          <a:p>
            <a:pPr algn="just">
              <a:spcBef>
                <a:spcPct val="20000"/>
              </a:spcBef>
            </a:pPr>
            <a:r>
              <a:rPr lang="en-IE" sz="1800" dirty="0"/>
              <a:t>Coolant  In</a:t>
            </a:r>
          </a:p>
          <a:p>
            <a:pPr>
              <a:spcBef>
                <a:spcPct val="20000"/>
              </a:spcBef>
            </a:pPr>
            <a:endParaRPr lang="en-IE" sz="1800" dirty="0"/>
          </a:p>
        </p:txBody>
      </p:sp>
      <p:sp>
        <p:nvSpPr>
          <p:cNvPr id="16" name="Arrow: Up 15">
            <a:extLst>
              <a:ext uri="{FF2B5EF4-FFF2-40B4-BE49-F238E27FC236}">
                <a16:creationId xmlns:a16="http://schemas.microsoft.com/office/drawing/2014/main" id="{9790C8F8-75BA-4E78-8366-15D1C9A81A6A}"/>
              </a:ext>
            </a:extLst>
          </p:cNvPr>
          <p:cNvSpPr/>
          <p:nvPr/>
        </p:nvSpPr>
        <p:spPr>
          <a:xfrm>
            <a:off x="5029200" y="4626329"/>
            <a:ext cx="228600" cy="48538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Arrow Connector 19">
            <a:extLst>
              <a:ext uri="{FF2B5EF4-FFF2-40B4-BE49-F238E27FC236}">
                <a16:creationId xmlns:a16="http://schemas.microsoft.com/office/drawing/2014/main" id="{F3C3C25A-64A8-470F-9B45-F9DFB1FA559C}"/>
              </a:ext>
            </a:extLst>
          </p:cNvPr>
          <p:cNvCxnSpPr>
            <a:cxnSpLocks/>
          </p:cNvCxnSpPr>
          <p:nvPr/>
        </p:nvCxnSpPr>
        <p:spPr>
          <a:xfrm>
            <a:off x="2054559" y="3987145"/>
            <a:ext cx="1215884" cy="2844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FB70D80-0A66-477D-B907-957FDCEE7DEF}"/>
              </a:ext>
            </a:extLst>
          </p:cNvPr>
          <p:cNvCxnSpPr>
            <a:cxnSpLocks/>
          </p:cNvCxnSpPr>
          <p:nvPr/>
        </p:nvCxnSpPr>
        <p:spPr>
          <a:xfrm flipH="1" flipV="1">
            <a:off x="5946736" y="2981224"/>
            <a:ext cx="1032436" cy="3827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88AA74F-DF5C-40CE-BB71-22480305A18B}"/>
              </a:ext>
            </a:extLst>
          </p:cNvPr>
          <p:cNvCxnSpPr>
            <a:cxnSpLocks/>
          </p:cNvCxnSpPr>
          <p:nvPr/>
        </p:nvCxnSpPr>
        <p:spPr>
          <a:xfrm flipH="1" flipV="1">
            <a:off x="5085909" y="3703308"/>
            <a:ext cx="1145309" cy="4140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CC1BD531-001D-4607-84F2-2D7C3632D40F}"/>
              </a:ext>
            </a:extLst>
          </p:cNvPr>
          <p:cNvPicPr>
            <a:picLocks noChangeAspect="1"/>
          </p:cNvPicPr>
          <p:nvPr/>
        </p:nvPicPr>
        <p:blipFill>
          <a:blip r:embed="rId5"/>
          <a:stretch>
            <a:fillRect/>
          </a:stretch>
        </p:blipFill>
        <p:spPr>
          <a:xfrm>
            <a:off x="2895600" y="5473932"/>
            <a:ext cx="5291509" cy="1017005"/>
          </a:xfrm>
          <a:prstGeom prst="rect">
            <a:avLst/>
          </a:prstGeom>
        </p:spPr>
      </p:pic>
      <p:pic>
        <p:nvPicPr>
          <p:cNvPr id="2" name="Picture 1" descr="C:\Users\alano.JMCANTY\Desktop\sand.jpg">
            <a:extLst>
              <a:ext uri="{FF2B5EF4-FFF2-40B4-BE49-F238E27FC236}">
                <a16:creationId xmlns:a16="http://schemas.microsoft.com/office/drawing/2014/main" id="{91701D6E-AC57-4084-2A6E-E7004AA4525D}"/>
              </a:ext>
            </a:extLst>
          </p:cNvPr>
          <p:cNvPicPr>
            <a:picLocks noChangeAspect="1" noChangeArrowheads="1"/>
          </p:cNvPicPr>
          <p:nvPr/>
        </p:nvPicPr>
        <p:blipFill>
          <a:blip r:embed="rId6" cstate="print"/>
          <a:srcRect/>
          <a:stretch>
            <a:fillRect/>
          </a:stretch>
        </p:blipFill>
        <p:spPr bwMode="auto">
          <a:xfrm>
            <a:off x="2554712" y="1936981"/>
            <a:ext cx="1747057" cy="1452564"/>
          </a:xfrm>
          <a:prstGeom prst="rect">
            <a:avLst/>
          </a:prstGeom>
          <a:noFill/>
        </p:spPr>
      </p:pic>
      <p:sp>
        <p:nvSpPr>
          <p:cNvPr id="3" name="Title 1">
            <a:extLst>
              <a:ext uri="{FF2B5EF4-FFF2-40B4-BE49-F238E27FC236}">
                <a16:creationId xmlns:a16="http://schemas.microsoft.com/office/drawing/2014/main" id="{E312FC32-C7A5-3A95-3D7A-7E79EF1B695B}"/>
              </a:ext>
            </a:extLst>
          </p:cNvPr>
          <p:cNvSpPr txBox="1">
            <a:spLocks/>
          </p:cNvSpPr>
          <p:nvPr/>
        </p:nvSpPr>
        <p:spPr bwMode="auto">
          <a:xfrm>
            <a:off x="367923" y="1369902"/>
            <a:ext cx="9182100" cy="65093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u="sng" kern="0" dirty="0">
                <a:latin typeface="Verdana" panose="020B0604030504040204" pitchFamily="34" charset="0"/>
                <a:ea typeface="Verdana" panose="020B0604030504040204" pitchFamily="34" charset="0"/>
              </a:rPr>
              <a:t>The </a:t>
            </a:r>
            <a:r>
              <a:rPr lang="en-US" sz="2400" u="sng" kern="0" dirty="0" err="1">
                <a:latin typeface="Verdana" panose="020B0604030504040204" pitchFamily="34" charset="0"/>
                <a:ea typeface="Verdana" panose="020B0604030504040204" pitchFamily="34" charset="0"/>
              </a:rPr>
              <a:t>InFlow</a:t>
            </a:r>
            <a:r>
              <a:rPr lang="en-US" sz="2400" u="sng" kern="0" dirty="0">
                <a:latin typeface="Verdana" panose="020B0604030504040204" pitchFamily="34" charset="0"/>
                <a:ea typeface="Verdana" panose="020B0604030504040204" pitchFamily="34" charset="0"/>
              </a:rPr>
              <a:t> </a:t>
            </a:r>
            <a:r>
              <a:rPr lang="en-US" sz="2400" u="sng" kern="0" dirty="0" err="1">
                <a:latin typeface="Verdana" panose="020B0604030504040204" pitchFamily="34" charset="0"/>
                <a:ea typeface="Verdana" panose="020B0604030504040204" pitchFamily="34" charset="0"/>
              </a:rPr>
              <a:t>Analyser</a:t>
            </a:r>
            <a:endParaRPr lang="en-US" sz="2400" u="sng" kern="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797184898"/>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9EF0EA9-5018-4ED3-9CEE-DDA6977E25EE}"/>
              </a:ext>
            </a:extLst>
          </p:cNvPr>
          <p:cNvPicPr>
            <a:picLocks noChangeAspect="1" noChangeArrowheads="1"/>
          </p:cNvPicPr>
          <p:nvPr/>
        </p:nvPicPr>
        <p:blipFill>
          <a:blip r:embed="rId3" cstate="print"/>
          <a:srcRect/>
          <a:stretch>
            <a:fillRect/>
          </a:stretch>
        </p:blipFill>
        <p:spPr bwMode="auto">
          <a:xfrm>
            <a:off x="6019800" y="3124199"/>
            <a:ext cx="3437537" cy="3295382"/>
          </a:xfrm>
          <a:prstGeom prst="rect">
            <a:avLst/>
          </a:prstGeom>
          <a:noFill/>
          <a:ln w="9525">
            <a:noFill/>
            <a:miter lim="800000"/>
            <a:headEnd/>
            <a:tailEnd/>
          </a:ln>
        </p:spPr>
      </p:pic>
      <p:pic>
        <p:nvPicPr>
          <p:cNvPr id="17410" name="Picture 2" descr="canty_title with web"/>
          <p:cNvPicPr>
            <a:picLocks noChangeAspect="1" noChangeArrowheads="1"/>
          </p:cNvPicPr>
          <p:nvPr/>
        </p:nvPicPr>
        <p:blipFill>
          <a:blip r:embed="rId4" cstate="print"/>
          <a:srcRect/>
          <a:stretch>
            <a:fillRect/>
          </a:stretch>
        </p:blipFill>
        <p:spPr bwMode="auto">
          <a:xfrm>
            <a:off x="330200" y="152400"/>
            <a:ext cx="9245600" cy="1047750"/>
          </a:xfrm>
          <a:prstGeom prst="rect">
            <a:avLst/>
          </a:prstGeom>
          <a:noFill/>
          <a:ln w="9525">
            <a:noFill/>
            <a:miter lim="800000"/>
            <a:headEnd/>
            <a:tailEnd/>
          </a:ln>
        </p:spPr>
      </p:pic>
      <p:sp>
        <p:nvSpPr>
          <p:cNvPr id="17411"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7412"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21" name="Rectangle 6">
            <a:extLst>
              <a:ext uri="{FF2B5EF4-FFF2-40B4-BE49-F238E27FC236}">
                <a16:creationId xmlns:a16="http://schemas.microsoft.com/office/drawing/2014/main" id="{8FB5646C-680B-438D-BFF4-06E870B7E204}"/>
              </a:ext>
            </a:extLst>
          </p:cNvPr>
          <p:cNvSpPr>
            <a:spLocks noChangeArrowheads="1"/>
          </p:cNvSpPr>
          <p:nvPr/>
        </p:nvSpPr>
        <p:spPr bwMode="auto">
          <a:xfrm>
            <a:off x="355977" y="1993719"/>
            <a:ext cx="9116575" cy="3494379"/>
          </a:xfrm>
          <a:prstGeom prst="rect">
            <a:avLst/>
          </a:prstGeom>
          <a:noFill/>
          <a:ln w="9525">
            <a:noFill/>
            <a:miter lim="800000"/>
            <a:headEnd/>
            <a:tailEnd/>
          </a:ln>
        </p:spPr>
        <p:txBody>
          <a:bodyPr/>
          <a:lstStyle/>
          <a:p>
            <a:pPr marL="342900" indent="-342900">
              <a:spcBef>
                <a:spcPct val="50000"/>
              </a:spcBef>
              <a:buFont typeface="Arial" panose="020B0604020202020204" pitchFamily="34" charset="0"/>
              <a:buChar char="•"/>
            </a:pPr>
            <a:r>
              <a:rPr lang="en-IE" sz="1800" dirty="0">
                <a:latin typeface="+mn-lt"/>
              </a:rPr>
              <a:t>Uncompressed GigE video combined with 4K lens for optimum image capture</a:t>
            </a:r>
          </a:p>
          <a:p>
            <a:pPr marL="342900" indent="-342900">
              <a:spcBef>
                <a:spcPct val="50000"/>
              </a:spcBef>
              <a:buFont typeface="Arial" panose="020B0604020202020204" pitchFamily="34" charset="0"/>
              <a:buChar char="•"/>
            </a:pPr>
            <a:r>
              <a:rPr lang="en-IE" sz="1800" dirty="0">
                <a:latin typeface="+mn-lt"/>
                <a:cs typeface="Times New Roman"/>
              </a:rPr>
              <a:t>Particle / Droplet Size to 1 - 295µm</a:t>
            </a:r>
          </a:p>
          <a:p>
            <a:pPr marL="342900" indent="-342900">
              <a:spcBef>
                <a:spcPct val="50000"/>
              </a:spcBef>
              <a:buFont typeface="Arial" panose="020B0604020202020204" pitchFamily="34" charset="0"/>
              <a:buChar char="•"/>
            </a:pPr>
            <a:r>
              <a:rPr lang="en-IE" sz="1800" dirty="0">
                <a:latin typeface="+mn-lt"/>
                <a:cs typeface="Times New Roman"/>
              </a:rPr>
              <a:t>Particle / Droplet Concentration: 0 – 2500 ppm(v) or 0 – 500,000 </a:t>
            </a:r>
            <a:r>
              <a:rPr lang="en-IE" sz="1800" dirty="0" err="1">
                <a:latin typeface="+mn-lt"/>
                <a:cs typeface="Times New Roman"/>
              </a:rPr>
              <a:t>ppml</a:t>
            </a:r>
            <a:endParaRPr lang="en-IE" sz="1800" dirty="0">
              <a:latin typeface="+mn-lt"/>
              <a:cs typeface="Times New Roman"/>
            </a:endParaRPr>
          </a:p>
          <a:p>
            <a:pPr marL="342900" indent="-342900">
              <a:spcBef>
                <a:spcPct val="50000"/>
              </a:spcBef>
              <a:buFont typeface="Arial" panose="020B0604020202020204" pitchFamily="34" charset="0"/>
              <a:buChar char="•"/>
            </a:pPr>
            <a:r>
              <a:rPr lang="en-IE" sz="1800" dirty="0">
                <a:latin typeface="+mn-lt"/>
                <a:cs typeface="Times New Roman"/>
              </a:rPr>
              <a:t>High Intensity (2000 Lumen) LED Light Source</a:t>
            </a:r>
          </a:p>
          <a:p>
            <a:pPr marL="342900" indent="-342900">
              <a:spcBef>
                <a:spcPct val="50000"/>
              </a:spcBef>
              <a:buFont typeface="Arial" panose="020B0604020202020204" pitchFamily="34" charset="0"/>
              <a:buChar char="•"/>
            </a:pPr>
            <a:r>
              <a:rPr lang="en-IE" sz="1800" dirty="0">
                <a:latin typeface="+mn-lt"/>
                <a:cs typeface="Times New Roman"/>
              </a:rPr>
              <a:t>50,000 Hours (5+ years) Continuous Use</a:t>
            </a:r>
          </a:p>
          <a:p>
            <a:pPr marL="342900" indent="-342900">
              <a:spcBef>
                <a:spcPct val="50000"/>
              </a:spcBef>
              <a:buFont typeface="Arial" panose="020B0604020202020204" pitchFamily="34" charset="0"/>
              <a:buChar char="•"/>
            </a:pPr>
            <a:r>
              <a:rPr lang="en-IE" sz="1800" dirty="0">
                <a:latin typeface="+mn-lt"/>
                <a:cs typeface="Times New Roman"/>
              </a:rPr>
              <a:t>Fused Glass Process Barrier;</a:t>
            </a:r>
          </a:p>
          <a:p>
            <a:pPr>
              <a:spcBef>
                <a:spcPct val="50000"/>
              </a:spcBef>
            </a:pPr>
            <a:r>
              <a:rPr lang="en-IE" sz="1800" dirty="0">
                <a:latin typeface="+mn-lt"/>
                <a:cs typeface="Times New Roman"/>
              </a:rPr>
              <a:t>     - No dead space for particulate to be trapped</a:t>
            </a:r>
          </a:p>
          <a:p>
            <a:pPr>
              <a:spcBef>
                <a:spcPct val="50000"/>
              </a:spcBef>
            </a:pPr>
            <a:r>
              <a:rPr lang="en-IE" sz="1800" dirty="0">
                <a:latin typeface="+mn-lt"/>
                <a:cs typeface="Times New Roman"/>
              </a:rPr>
              <a:t>     - No window gasket = ZERO chance of leaks</a:t>
            </a:r>
            <a:endParaRPr lang="en-IE" sz="1800" dirty="0">
              <a:latin typeface="+mn-lt"/>
            </a:endParaRPr>
          </a:p>
          <a:p>
            <a:pPr>
              <a:spcBef>
                <a:spcPct val="20000"/>
              </a:spcBef>
            </a:pPr>
            <a:endParaRPr lang="en-IE" sz="1800" dirty="0"/>
          </a:p>
        </p:txBody>
      </p:sp>
      <p:sp>
        <p:nvSpPr>
          <p:cNvPr id="3" name="Title 1">
            <a:extLst>
              <a:ext uri="{FF2B5EF4-FFF2-40B4-BE49-F238E27FC236}">
                <a16:creationId xmlns:a16="http://schemas.microsoft.com/office/drawing/2014/main" id="{8E3874B4-CF15-5583-DB26-08762E8C4293}"/>
              </a:ext>
            </a:extLst>
          </p:cNvPr>
          <p:cNvSpPr txBox="1">
            <a:spLocks/>
          </p:cNvSpPr>
          <p:nvPr/>
        </p:nvSpPr>
        <p:spPr bwMode="auto">
          <a:xfrm>
            <a:off x="367923" y="1369902"/>
            <a:ext cx="9182100" cy="65093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u="sng" kern="0" dirty="0">
                <a:latin typeface="Verdana" panose="020B0604030504040204" pitchFamily="34" charset="0"/>
                <a:ea typeface="Verdana" panose="020B0604030504040204" pitchFamily="34" charset="0"/>
              </a:rPr>
              <a:t>The </a:t>
            </a:r>
            <a:r>
              <a:rPr lang="en-US" sz="2400" u="sng" kern="0" dirty="0" err="1">
                <a:latin typeface="Verdana" panose="020B0604030504040204" pitchFamily="34" charset="0"/>
                <a:ea typeface="Verdana" panose="020B0604030504040204" pitchFamily="34" charset="0"/>
              </a:rPr>
              <a:t>InFlow</a:t>
            </a:r>
            <a:r>
              <a:rPr lang="en-US" sz="2400" u="sng" kern="0" dirty="0">
                <a:latin typeface="Verdana" panose="020B0604030504040204" pitchFamily="34" charset="0"/>
                <a:ea typeface="Verdana" panose="020B0604030504040204" pitchFamily="34" charset="0"/>
              </a:rPr>
              <a:t> </a:t>
            </a:r>
            <a:r>
              <a:rPr lang="en-US" sz="2400" u="sng" kern="0" dirty="0" err="1">
                <a:latin typeface="Verdana" panose="020B0604030504040204" pitchFamily="34" charset="0"/>
                <a:ea typeface="Verdana" panose="020B0604030504040204" pitchFamily="34" charset="0"/>
              </a:rPr>
              <a:t>Analyser</a:t>
            </a:r>
            <a:endParaRPr lang="en-US" sz="2400" u="sng" kern="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0440146"/>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33795"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33796"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5" name="Content Placeholder 2">
            <a:extLst>
              <a:ext uri="{FF2B5EF4-FFF2-40B4-BE49-F238E27FC236}">
                <a16:creationId xmlns:a16="http://schemas.microsoft.com/office/drawing/2014/main" id="{C8CE0AE0-160D-48B6-8E0F-47440D689668}"/>
              </a:ext>
            </a:extLst>
          </p:cNvPr>
          <p:cNvSpPr txBox="1">
            <a:spLocks noChangeArrowheads="1"/>
          </p:cNvSpPr>
          <p:nvPr/>
        </p:nvSpPr>
        <p:spPr bwMode="auto">
          <a:xfrm>
            <a:off x="552749" y="2286000"/>
            <a:ext cx="4324052"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marL="73025" indent="-73025" algn="l" defTabSz="742950" rtl="0" eaLnBrk="0" fontAlgn="base" hangingPunct="0">
              <a:lnSpc>
                <a:spcPct val="110000"/>
              </a:lnSpc>
              <a:spcBef>
                <a:spcPts val="975"/>
              </a:spcBef>
              <a:spcAft>
                <a:spcPts val="163"/>
              </a:spcAft>
              <a:buClr>
                <a:schemeClr val="accent1"/>
              </a:buClr>
              <a:buSzPct val="100000"/>
              <a:buFont typeface="Calibri" panose="020F0502020204030204" pitchFamily="34" charset="0"/>
              <a:buChar char=" "/>
              <a:defRPr sz="1600" kern="1200">
                <a:solidFill>
                  <a:srgbClr val="404040"/>
                </a:solidFill>
                <a:latin typeface="+mn-lt"/>
                <a:ea typeface="+mn-ea"/>
                <a:cs typeface="+mn-cs"/>
              </a:defRPr>
            </a:lvl1pPr>
            <a:lvl2pPr marL="311150" indent="-147638" algn="l" defTabSz="742950" rtl="0" eaLnBrk="0" fontAlgn="base" hangingPunct="0">
              <a:spcBef>
                <a:spcPts val="163"/>
              </a:spcBef>
              <a:spcAft>
                <a:spcPts val="325"/>
              </a:spcAft>
              <a:buFont typeface="Calibri" pitchFamily="34" charset="0"/>
              <a:buChar char="◦"/>
              <a:defRPr sz="1400" kern="1200">
                <a:solidFill>
                  <a:srgbClr val="404040"/>
                </a:solidFill>
                <a:latin typeface="+mn-lt"/>
                <a:ea typeface="+mn-ea"/>
                <a:cs typeface="+mn-cs"/>
              </a:defRPr>
            </a:lvl2pPr>
            <a:lvl3pPr marL="460375" indent="-147638" algn="l" defTabSz="742950" rtl="0" eaLnBrk="0" fontAlgn="base" hangingPunct="0">
              <a:spcBef>
                <a:spcPts val="163"/>
              </a:spcBef>
              <a:spcAft>
                <a:spcPts val="325"/>
              </a:spcAft>
              <a:buFont typeface="Calibri" pitchFamily="34" charset="0"/>
              <a:buChar char="◦"/>
              <a:defRPr sz="1100" kern="1200">
                <a:solidFill>
                  <a:srgbClr val="404040"/>
                </a:solidFill>
                <a:latin typeface="+mn-lt"/>
                <a:ea typeface="+mn-ea"/>
                <a:cs typeface="+mn-cs"/>
              </a:defRPr>
            </a:lvl3pPr>
            <a:lvl4pPr marL="608013" indent="-147638" algn="l" defTabSz="742950" rtl="0" eaLnBrk="0" fontAlgn="base" hangingPunct="0">
              <a:spcBef>
                <a:spcPts val="163"/>
              </a:spcBef>
              <a:spcAft>
                <a:spcPts val="325"/>
              </a:spcAft>
              <a:buFont typeface="Calibri" pitchFamily="34" charset="0"/>
              <a:buChar char="◦"/>
              <a:defRPr sz="1100" kern="1200">
                <a:solidFill>
                  <a:srgbClr val="404040"/>
                </a:solidFill>
                <a:latin typeface="+mn-lt"/>
                <a:ea typeface="+mn-ea"/>
                <a:cs typeface="+mn-cs"/>
              </a:defRPr>
            </a:lvl4pPr>
            <a:lvl5pPr marL="757238" indent="-147638" algn="l" defTabSz="742950" rtl="0" eaLnBrk="0" fontAlgn="base" hangingPunct="0">
              <a:spcBef>
                <a:spcPts val="163"/>
              </a:spcBef>
              <a:spcAft>
                <a:spcPts val="325"/>
              </a:spcAft>
              <a:buFont typeface="Calibri" pitchFamily="34" charset="0"/>
              <a:buChar char="◦"/>
              <a:defRPr sz="1100" kern="1200">
                <a:solidFill>
                  <a:srgbClr val="404040"/>
                </a:solidFill>
                <a:latin typeface="+mn-lt"/>
                <a:ea typeface="+mn-ea"/>
                <a:cs typeface="+mn-cs"/>
              </a:defRPr>
            </a:lvl5pPr>
            <a:lvl6pPr marL="893750"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6pPr>
            <a:lvl7pPr marL="1056251"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7pPr>
            <a:lvl8pPr marL="1218751"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8pPr>
            <a:lvl9pPr marL="1381250" indent="-185738" algn="l" defTabSz="742950" rtl="0" eaLnBrk="1" latinLnBrk="0" hangingPunct="1">
              <a:lnSpc>
                <a:spcPct val="90000"/>
              </a:lnSpc>
              <a:spcBef>
                <a:spcPts val="163"/>
              </a:spcBef>
              <a:spcAft>
                <a:spcPts val="325"/>
              </a:spcAft>
              <a:buClr>
                <a:schemeClr val="accent1"/>
              </a:buClr>
              <a:buFont typeface="Calibri" pitchFamily="34" charset="0"/>
              <a:buChar char="◦"/>
              <a:defRPr sz="1138" kern="1200">
                <a:solidFill>
                  <a:schemeClr val="tx1">
                    <a:lumMod val="75000"/>
                    <a:lumOff val="25000"/>
                  </a:schemeClr>
                </a:solidFill>
                <a:latin typeface="+mn-lt"/>
                <a:ea typeface="+mn-ea"/>
                <a:cs typeface="+mn-cs"/>
              </a:defRPr>
            </a:lvl9pPr>
          </a:lstStyle>
          <a:p>
            <a:pPr marL="0" indent="0" algn="just">
              <a:lnSpc>
                <a:spcPct val="100000"/>
              </a:lnSpc>
              <a:spcBef>
                <a:spcPts val="0"/>
              </a:spcBef>
              <a:spcAft>
                <a:spcPts val="0"/>
              </a:spcAft>
              <a:buNone/>
            </a:pPr>
            <a:r>
              <a:rPr lang="en-US" sz="1800" dirty="0">
                <a:solidFill>
                  <a:srgbClr val="000000"/>
                </a:solidFill>
                <a:latin typeface="Verdana" panose="020B0604030504040204" pitchFamily="34" charset="0"/>
                <a:ea typeface="Verdana" panose="020B0604030504040204" pitchFamily="34" charset="0"/>
              </a:rPr>
              <a:t>Uses </a:t>
            </a:r>
            <a:r>
              <a:rPr lang="en-US" sz="1800" dirty="0" err="1">
                <a:solidFill>
                  <a:srgbClr val="000000"/>
                </a:solidFill>
                <a:latin typeface="Verdana" panose="020B0604030504040204" pitchFamily="34" charset="0"/>
                <a:ea typeface="Verdana" panose="020B0604030504040204" pitchFamily="34" charset="0"/>
              </a:rPr>
              <a:t>CantyVision</a:t>
            </a:r>
            <a:r>
              <a:rPr lang="en-US" sz="1800" dirty="0">
                <a:solidFill>
                  <a:srgbClr val="000000"/>
                </a:solidFill>
                <a:latin typeface="Verdana" panose="020B0604030504040204" pitchFamily="34" charset="0"/>
                <a:ea typeface="Verdana" panose="020B0604030504040204" pitchFamily="34" charset="0"/>
              </a:rPr>
              <a:t> analysis software to process the live video feed from the </a:t>
            </a:r>
            <a:r>
              <a:rPr lang="en-US" sz="1800" dirty="0" err="1">
                <a:solidFill>
                  <a:srgbClr val="000000"/>
                </a:solidFill>
                <a:latin typeface="Verdana" panose="020B0604030504040204" pitchFamily="34" charset="0"/>
                <a:ea typeface="Verdana" panose="020B0604030504040204" pitchFamily="34" charset="0"/>
              </a:rPr>
              <a:t>InFlow</a:t>
            </a:r>
            <a:r>
              <a:rPr lang="en-US" sz="1800" dirty="0">
                <a:solidFill>
                  <a:srgbClr val="000000"/>
                </a:solidFill>
                <a:latin typeface="Verdana" panose="020B0604030504040204" pitchFamily="34" charset="0"/>
                <a:ea typeface="Verdana" panose="020B0604030504040204" pitchFamily="34" charset="0"/>
              </a:rPr>
              <a:t>, and provide detailed analysis of the suspended particulate size and concentration </a:t>
            </a:r>
          </a:p>
          <a:p>
            <a:pPr marL="0" indent="0" algn="just">
              <a:lnSpc>
                <a:spcPct val="100000"/>
              </a:lnSpc>
              <a:spcBef>
                <a:spcPts val="0"/>
              </a:spcBef>
              <a:spcAft>
                <a:spcPts val="0"/>
              </a:spcAft>
              <a:buNone/>
            </a:pPr>
            <a:endParaRPr lang="en-US" sz="1800" dirty="0">
              <a:solidFill>
                <a:srgbClr val="000000"/>
              </a:solidFill>
              <a:latin typeface="Verdana" panose="020B0604030504040204" pitchFamily="34" charset="0"/>
              <a:ea typeface="Verdana" panose="020B0604030504040204" pitchFamily="34" charset="0"/>
            </a:endParaRPr>
          </a:p>
          <a:p>
            <a:pPr marL="0" indent="0" algn="just">
              <a:lnSpc>
                <a:spcPct val="100000"/>
              </a:lnSpc>
              <a:spcBef>
                <a:spcPts val="0"/>
              </a:spcBef>
              <a:spcAft>
                <a:spcPts val="0"/>
              </a:spcAft>
              <a:buNone/>
            </a:pPr>
            <a:r>
              <a:rPr lang="en-US" sz="1800" dirty="0">
                <a:solidFill>
                  <a:srgbClr val="000000"/>
                </a:solidFill>
                <a:latin typeface="Verdana" panose="020B0604030504040204" pitchFamily="34" charset="0"/>
                <a:ea typeface="Verdana" panose="020B0604030504040204" pitchFamily="34" charset="0"/>
              </a:rPr>
              <a:t>Multiple outputs</a:t>
            </a:r>
          </a:p>
          <a:p>
            <a:pPr algn="just">
              <a:lnSpc>
                <a:spcPct val="100000"/>
              </a:lnSpc>
              <a:spcBef>
                <a:spcPts val="0"/>
              </a:spcBef>
              <a:spcAft>
                <a:spcPts val="0"/>
              </a:spcAft>
            </a:pPr>
            <a:r>
              <a:rPr lang="en-US" sz="1800" dirty="0">
                <a:solidFill>
                  <a:srgbClr val="000000"/>
                </a:solidFill>
                <a:latin typeface="Verdana" panose="020B0604030504040204" pitchFamily="34" charset="0"/>
                <a:ea typeface="Verdana" panose="020B0604030504040204" pitchFamily="34" charset="0"/>
              </a:rPr>
              <a:t> 	Video Display</a:t>
            </a:r>
          </a:p>
          <a:p>
            <a:pPr marL="708012" lvl="5" indent="0" algn="just">
              <a:lnSpc>
                <a:spcPct val="100000"/>
              </a:lnSpc>
              <a:spcBef>
                <a:spcPts val="0"/>
              </a:spcBef>
              <a:spcAft>
                <a:spcPts val="0"/>
              </a:spcAft>
              <a:buNone/>
            </a:pPr>
            <a:r>
              <a:rPr lang="en-US" sz="1800" dirty="0">
                <a:solidFill>
                  <a:srgbClr val="000000"/>
                </a:solidFill>
                <a:latin typeface="Verdana" panose="020B0604030504040204" pitchFamily="34" charset="0"/>
                <a:ea typeface="Verdana" panose="020B0604030504040204" pitchFamily="34" charset="0"/>
              </a:rPr>
              <a:t>	4-20mA</a:t>
            </a:r>
          </a:p>
          <a:p>
            <a:pPr marL="609600" lvl="4" indent="0" algn="just">
              <a:spcBef>
                <a:spcPts val="0"/>
              </a:spcBef>
              <a:spcAft>
                <a:spcPts val="0"/>
              </a:spcAft>
              <a:buNone/>
            </a:pPr>
            <a:r>
              <a:rPr lang="en-US" sz="1800" dirty="0">
                <a:solidFill>
                  <a:srgbClr val="000000"/>
                </a:solidFill>
                <a:latin typeface="Verdana" panose="020B0604030504040204" pitchFamily="34" charset="0"/>
                <a:ea typeface="Verdana" panose="020B0604030504040204" pitchFamily="34" charset="0"/>
              </a:rPr>
              <a:t>	OPC</a:t>
            </a:r>
          </a:p>
          <a:p>
            <a:pPr marL="609600" lvl="4" indent="0" algn="just">
              <a:spcBef>
                <a:spcPts val="0"/>
              </a:spcBef>
              <a:spcAft>
                <a:spcPts val="0"/>
              </a:spcAft>
              <a:buNone/>
            </a:pPr>
            <a:r>
              <a:rPr lang="en-US" sz="1800" dirty="0">
                <a:solidFill>
                  <a:srgbClr val="000000"/>
                </a:solidFill>
                <a:latin typeface="Verdana" panose="020B0604030504040204" pitchFamily="34" charset="0"/>
                <a:ea typeface="Verdana" panose="020B0604030504040204" pitchFamily="34" charset="0"/>
              </a:rPr>
              <a:t>	MODBUS (TCP/IP or RTU)</a:t>
            </a:r>
          </a:p>
          <a:p>
            <a:pPr algn="just">
              <a:lnSpc>
                <a:spcPct val="100000"/>
              </a:lnSpc>
              <a:spcBef>
                <a:spcPts val="0"/>
              </a:spcBef>
              <a:spcAft>
                <a:spcPts val="0"/>
              </a:spcAft>
            </a:pPr>
            <a:endParaRPr lang="en-US" sz="1800" dirty="0">
              <a:solidFill>
                <a:srgbClr val="000000"/>
              </a:solidFill>
              <a:latin typeface="Verdana" panose="020B0604030504040204" pitchFamily="34" charset="0"/>
              <a:ea typeface="Verdana" panose="020B0604030504040204" pitchFamily="34" charset="0"/>
            </a:endParaRPr>
          </a:p>
          <a:p>
            <a:pPr algn="just">
              <a:lnSpc>
                <a:spcPct val="100000"/>
              </a:lnSpc>
              <a:spcBef>
                <a:spcPts val="0"/>
              </a:spcBef>
              <a:spcAft>
                <a:spcPts val="0"/>
              </a:spcAft>
            </a:pPr>
            <a:r>
              <a:rPr lang="en-US" sz="1800" dirty="0">
                <a:solidFill>
                  <a:srgbClr val="000000"/>
                </a:solidFill>
                <a:latin typeface="Verdana" panose="020B0604030504040204" pitchFamily="34" charset="0"/>
                <a:ea typeface="Verdana" panose="020B0604030504040204" pitchFamily="34" charset="0"/>
              </a:rPr>
              <a:t>Ease of Remote Support</a:t>
            </a:r>
          </a:p>
          <a:p>
            <a:pPr marL="0" indent="0" algn="just" eaLnBrk="1" hangingPunct="1">
              <a:lnSpc>
                <a:spcPct val="100000"/>
              </a:lnSpc>
              <a:spcBef>
                <a:spcPts val="0"/>
              </a:spcBef>
              <a:spcAft>
                <a:spcPts val="0"/>
              </a:spcAft>
              <a:buFont typeface="Calibri" panose="020F0502020204030204" pitchFamily="34" charset="0"/>
              <a:buNone/>
              <a:defRPr/>
            </a:pPr>
            <a:endParaRPr lang="en-US" sz="1800" dirty="0">
              <a:solidFill>
                <a:srgbClr val="000000"/>
              </a:solidFill>
              <a:latin typeface="Verdana" panose="020B0604030504040204" pitchFamily="34" charset="0"/>
              <a:ea typeface="Verdana" panose="020B0604030504040204" pitchFamily="34" charset="0"/>
            </a:endParaRPr>
          </a:p>
        </p:txBody>
      </p:sp>
      <p:pic>
        <p:nvPicPr>
          <p:cNvPr id="2" name="Picture 2">
            <a:extLst>
              <a:ext uri="{FF2B5EF4-FFF2-40B4-BE49-F238E27FC236}">
                <a16:creationId xmlns:a16="http://schemas.microsoft.com/office/drawing/2014/main" id="{8FE163B9-6FFC-5C10-3CF9-166569EA9C2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811" b="13641"/>
          <a:stretch/>
        </p:blipFill>
        <p:spPr bwMode="auto">
          <a:xfrm>
            <a:off x="5051835" y="2514600"/>
            <a:ext cx="4439944" cy="322113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989ABC18-1C10-F249-7DDE-1C20D53C3A2C}"/>
              </a:ext>
            </a:extLst>
          </p:cNvPr>
          <p:cNvSpPr txBox="1">
            <a:spLocks/>
          </p:cNvSpPr>
          <p:nvPr/>
        </p:nvSpPr>
        <p:spPr bwMode="auto">
          <a:xfrm>
            <a:off x="367923" y="1369902"/>
            <a:ext cx="9182100" cy="65093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u="sng" kern="0" dirty="0">
                <a:latin typeface="Verdana" panose="020B0604030504040204" pitchFamily="34" charset="0"/>
                <a:ea typeface="Verdana" panose="020B0604030504040204" pitchFamily="34" charset="0"/>
              </a:rPr>
              <a:t>Vector Control Module (VCM)</a:t>
            </a:r>
          </a:p>
        </p:txBody>
      </p:sp>
    </p:spTree>
    <p:extLst>
      <p:ext uri="{BB962C8B-B14F-4D97-AF65-F5344CB8AC3E}">
        <p14:creationId xmlns:p14="http://schemas.microsoft.com/office/powerpoint/2010/main" val="1680499368"/>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932E0-4243-5174-50EE-09FA7E90D2F1}"/>
            </a:ext>
          </a:extLst>
        </p:cNvPr>
        <p:cNvGrpSpPr/>
        <p:nvPr/>
      </p:nvGrpSpPr>
      <p:grpSpPr>
        <a:xfrm>
          <a:off x="0" y="0"/>
          <a:ext cx="0" cy="0"/>
          <a:chOff x="0" y="0"/>
          <a:chExt cx="0" cy="0"/>
        </a:xfrm>
      </p:grpSpPr>
      <p:pic>
        <p:nvPicPr>
          <p:cNvPr id="19458" name="Picture 2" descr="canty_title with web">
            <a:extLst>
              <a:ext uri="{FF2B5EF4-FFF2-40B4-BE49-F238E27FC236}">
                <a16:creationId xmlns:a16="http://schemas.microsoft.com/office/drawing/2014/main" id="{BBF17C30-83DC-A4EC-FD1E-C958267BF859}"/>
              </a:ext>
            </a:extLst>
          </p:cNvPr>
          <p:cNvPicPr>
            <a:picLocks noChangeAspect="1" noChangeArrowheads="1"/>
          </p:cNvPicPr>
          <p:nvPr/>
        </p:nvPicPr>
        <p:blipFill>
          <a:blip r:embed="rId5" cstate="print"/>
          <a:srcRect/>
          <a:stretch>
            <a:fillRect/>
          </a:stretch>
        </p:blipFill>
        <p:spPr bwMode="auto">
          <a:xfrm>
            <a:off x="330200" y="152400"/>
            <a:ext cx="9245600" cy="1047750"/>
          </a:xfrm>
          <a:prstGeom prst="rect">
            <a:avLst/>
          </a:prstGeom>
          <a:noFill/>
          <a:ln w="9525">
            <a:noFill/>
            <a:miter lim="800000"/>
            <a:headEnd/>
            <a:tailEnd/>
          </a:ln>
        </p:spPr>
      </p:pic>
      <p:sp>
        <p:nvSpPr>
          <p:cNvPr id="19459" name="Text Box 3">
            <a:extLst>
              <a:ext uri="{FF2B5EF4-FFF2-40B4-BE49-F238E27FC236}">
                <a16:creationId xmlns:a16="http://schemas.microsoft.com/office/drawing/2014/main" id="{6BADDA60-3ABC-D499-93FE-657349303089}"/>
              </a:ext>
            </a:extLst>
          </p:cNvPr>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dirty="0">
                <a:solidFill>
                  <a:schemeClr val="bg1"/>
                </a:solidFill>
                <a:latin typeface="Tahoma" pitchFamily="34" charset="0"/>
              </a:rPr>
              <a:t>JM Canty, Inc. · Buffalo, New York  ·  Phone: (716) 625-4227  | JM Canty, Ltd. · Dublin, Ireland · Phone: +353 (1) 882-9621</a:t>
            </a:r>
            <a:r>
              <a:rPr lang="en-US" sz="800" dirty="0">
                <a:solidFill>
                  <a:schemeClr val="bg1"/>
                </a:solidFill>
                <a:latin typeface="Tahoma" pitchFamily="34" charset="0"/>
              </a:rPr>
              <a:t>  </a:t>
            </a:r>
          </a:p>
        </p:txBody>
      </p:sp>
      <p:sp>
        <p:nvSpPr>
          <p:cNvPr id="19460" name="Rectangle 4">
            <a:extLst>
              <a:ext uri="{FF2B5EF4-FFF2-40B4-BE49-F238E27FC236}">
                <a16:creationId xmlns:a16="http://schemas.microsoft.com/office/drawing/2014/main" id="{AC35C2D1-E134-4811-2940-51C5CA75B490}"/>
              </a:ext>
            </a:extLst>
          </p:cNvPr>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dirty="0"/>
          </a:p>
        </p:txBody>
      </p:sp>
      <p:pic>
        <p:nvPicPr>
          <p:cNvPr id="3" name="25 MICRON SAMPLE BEING ANALYSED">
            <a:hlinkClick r:id="" action="ppaction://media"/>
            <a:extLst>
              <a:ext uri="{FF2B5EF4-FFF2-40B4-BE49-F238E27FC236}">
                <a16:creationId xmlns:a16="http://schemas.microsoft.com/office/drawing/2014/main" id="{4E135688-854D-7011-6203-DACAFCE84A7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77594" y="1371600"/>
            <a:ext cx="8950811" cy="4953000"/>
          </a:xfrm>
          <a:prstGeom prst="rect">
            <a:avLst/>
          </a:prstGeom>
          <a:ln>
            <a:solidFill>
              <a:srgbClr val="000000"/>
            </a:solidFill>
          </a:ln>
        </p:spPr>
      </p:pic>
    </p:spTree>
    <p:extLst>
      <p:ext uri="{BB962C8B-B14F-4D97-AF65-F5344CB8AC3E}">
        <p14:creationId xmlns:p14="http://schemas.microsoft.com/office/powerpoint/2010/main" val="210703653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072AD-4325-5029-5877-A98097C3C014}"/>
            </a:ext>
          </a:extLst>
        </p:cNvPr>
        <p:cNvGrpSpPr/>
        <p:nvPr/>
      </p:nvGrpSpPr>
      <p:grpSpPr>
        <a:xfrm>
          <a:off x="0" y="0"/>
          <a:ext cx="0" cy="0"/>
          <a:chOff x="0" y="0"/>
          <a:chExt cx="0" cy="0"/>
        </a:xfrm>
      </p:grpSpPr>
      <p:pic>
        <p:nvPicPr>
          <p:cNvPr id="19458" name="Picture 2" descr="canty_title with web">
            <a:extLst>
              <a:ext uri="{FF2B5EF4-FFF2-40B4-BE49-F238E27FC236}">
                <a16:creationId xmlns:a16="http://schemas.microsoft.com/office/drawing/2014/main" id="{EF39CB3A-6D12-EBF7-1D51-4C144FA4E0C4}"/>
              </a:ext>
            </a:extLst>
          </p:cNvPr>
          <p:cNvPicPr>
            <a:picLocks noChangeAspect="1" noChangeArrowheads="1"/>
          </p:cNvPicPr>
          <p:nvPr/>
        </p:nvPicPr>
        <p:blipFill>
          <a:blip r:embed="rId5" cstate="print"/>
          <a:srcRect/>
          <a:stretch>
            <a:fillRect/>
          </a:stretch>
        </p:blipFill>
        <p:spPr bwMode="auto">
          <a:xfrm>
            <a:off x="330200" y="152400"/>
            <a:ext cx="9245600" cy="1047750"/>
          </a:xfrm>
          <a:prstGeom prst="rect">
            <a:avLst/>
          </a:prstGeom>
          <a:noFill/>
          <a:ln w="9525">
            <a:noFill/>
            <a:miter lim="800000"/>
            <a:headEnd/>
            <a:tailEnd/>
          </a:ln>
        </p:spPr>
      </p:pic>
      <p:sp>
        <p:nvSpPr>
          <p:cNvPr id="19459" name="Text Box 3">
            <a:extLst>
              <a:ext uri="{FF2B5EF4-FFF2-40B4-BE49-F238E27FC236}">
                <a16:creationId xmlns:a16="http://schemas.microsoft.com/office/drawing/2014/main" id="{53524F97-A489-FCE6-E395-A246B561B9AF}"/>
              </a:ext>
            </a:extLst>
          </p:cNvPr>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dirty="0">
                <a:solidFill>
                  <a:schemeClr val="bg1"/>
                </a:solidFill>
                <a:latin typeface="Tahoma" pitchFamily="34" charset="0"/>
              </a:rPr>
              <a:t>JM Canty, Inc. · Buffalo, New York  ·  Phone: (716) 625-4227  | JM Canty, Ltd. · Dublin, Ireland · Phone: +353 (1) 882-9621</a:t>
            </a:r>
            <a:r>
              <a:rPr lang="en-US" sz="800" dirty="0">
                <a:solidFill>
                  <a:schemeClr val="bg1"/>
                </a:solidFill>
                <a:latin typeface="Tahoma" pitchFamily="34" charset="0"/>
              </a:rPr>
              <a:t>  </a:t>
            </a:r>
          </a:p>
        </p:txBody>
      </p:sp>
      <p:sp>
        <p:nvSpPr>
          <p:cNvPr id="19460" name="Rectangle 4">
            <a:extLst>
              <a:ext uri="{FF2B5EF4-FFF2-40B4-BE49-F238E27FC236}">
                <a16:creationId xmlns:a16="http://schemas.microsoft.com/office/drawing/2014/main" id="{08BC736C-D5CD-496B-C6B3-FB1A9FBD3913}"/>
              </a:ext>
            </a:extLst>
          </p:cNvPr>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dirty="0"/>
          </a:p>
        </p:txBody>
      </p:sp>
      <p:pic>
        <p:nvPicPr>
          <p:cNvPr id="3" name="Video 1 Summary">
            <a:hlinkClick r:id="" action="ppaction://media"/>
            <a:extLst>
              <a:ext uri="{FF2B5EF4-FFF2-40B4-BE49-F238E27FC236}">
                <a16:creationId xmlns:a16="http://schemas.microsoft.com/office/drawing/2014/main" id="{CA4A5D28-44CA-B5BA-CF2A-2DFCD4395F7E}"/>
              </a:ext>
            </a:extLst>
          </p:cNvPr>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568452" y="1905000"/>
            <a:ext cx="8769096" cy="4498848"/>
          </a:xfrm>
          <a:prstGeom prst="rect">
            <a:avLst/>
          </a:prstGeom>
        </p:spPr>
      </p:pic>
      <p:sp>
        <p:nvSpPr>
          <p:cNvPr id="4" name="Title 1">
            <a:extLst>
              <a:ext uri="{FF2B5EF4-FFF2-40B4-BE49-F238E27FC236}">
                <a16:creationId xmlns:a16="http://schemas.microsoft.com/office/drawing/2014/main" id="{0833215F-E001-3008-37AC-622A1D436EFE}"/>
              </a:ext>
            </a:extLst>
          </p:cNvPr>
          <p:cNvSpPr txBox="1">
            <a:spLocks/>
          </p:cNvSpPr>
          <p:nvPr/>
        </p:nvSpPr>
        <p:spPr bwMode="auto">
          <a:xfrm>
            <a:off x="367923" y="1369902"/>
            <a:ext cx="9182100" cy="65093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u="sng" kern="0" dirty="0">
                <a:latin typeface="Verdana" panose="020B0604030504040204" pitchFamily="34" charset="0"/>
                <a:ea typeface="Verdana" panose="020B0604030504040204" pitchFamily="34" charset="0"/>
              </a:rPr>
              <a:t>Analysis Interface 1 - Summary</a:t>
            </a:r>
          </a:p>
        </p:txBody>
      </p:sp>
      <p:sp>
        <p:nvSpPr>
          <p:cNvPr id="5" name="Oval 4">
            <a:extLst>
              <a:ext uri="{FF2B5EF4-FFF2-40B4-BE49-F238E27FC236}">
                <a16:creationId xmlns:a16="http://schemas.microsoft.com/office/drawing/2014/main" id="{F8B87851-1B0E-A3FA-4CF2-634B817DCD4B}"/>
              </a:ext>
            </a:extLst>
          </p:cNvPr>
          <p:cNvSpPr/>
          <p:nvPr/>
        </p:nvSpPr>
        <p:spPr>
          <a:xfrm>
            <a:off x="6934200" y="6019800"/>
            <a:ext cx="1371600" cy="5334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DE8E162-3D7B-DE9B-9870-D306AF9421DA}"/>
              </a:ext>
            </a:extLst>
          </p:cNvPr>
          <p:cNvSpPr txBox="1"/>
          <p:nvPr/>
        </p:nvSpPr>
        <p:spPr>
          <a:xfrm>
            <a:off x="6183310" y="5594424"/>
            <a:ext cx="3154238" cy="400110"/>
          </a:xfrm>
          <a:prstGeom prst="rect">
            <a:avLst/>
          </a:prstGeom>
          <a:noFill/>
        </p:spPr>
        <p:txBody>
          <a:bodyPr wrap="square" rtlCol="0">
            <a:spAutoFit/>
          </a:bodyPr>
          <a:lstStyle/>
          <a:p>
            <a:r>
              <a:rPr lang="en-US" b="1" dirty="0">
                <a:solidFill>
                  <a:srgbClr val="FF0000"/>
                </a:solidFill>
              </a:rPr>
              <a:t>PPM AND PPML DATA</a:t>
            </a:r>
          </a:p>
        </p:txBody>
      </p:sp>
    </p:spTree>
    <p:extLst>
      <p:ext uri="{BB962C8B-B14F-4D97-AF65-F5344CB8AC3E}">
        <p14:creationId xmlns:p14="http://schemas.microsoft.com/office/powerpoint/2010/main" val="419952429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262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repeatCount="indefinite" fill="hold" display="0">
                  <p:stCondLst>
                    <p:cond delay="indefinite"/>
                  </p:stCondLst>
                </p:cTn>
                <p:tgtEl>
                  <p:spTgt spid="3"/>
                </p:tgtEl>
              </p:cMediaNode>
            </p:video>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072AD-4325-5029-5877-A98097C3C014}"/>
            </a:ext>
          </a:extLst>
        </p:cNvPr>
        <p:cNvGrpSpPr/>
        <p:nvPr/>
      </p:nvGrpSpPr>
      <p:grpSpPr>
        <a:xfrm>
          <a:off x="0" y="0"/>
          <a:ext cx="0" cy="0"/>
          <a:chOff x="0" y="0"/>
          <a:chExt cx="0" cy="0"/>
        </a:xfrm>
      </p:grpSpPr>
      <p:pic>
        <p:nvPicPr>
          <p:cNvPr id="19458" name="Picture 2" descr="canty_title with web">
            <a:extLst>
              <a:ext uri="{FF2B5EF4-FFF2-40B4-BE49-F238E27FC236}">
                <a16:creationId xmlns:a16="http://schemas.microsoft.com/office/drawing/2014/main" id="{EF39CB3A-6D12-EBF7-1D51-4C144FA4E0C4}"/>
              </a:ext>
            </a:extLst>
          </p:cNvPr>
          <p:cNvPicPr>
            <a:picLocks noChangeAspect="1" noChangeArrowheads="1"/>
          </p:cNvPicPr>
          <p:nvPr/>
        </p:nvPicPr>
        <p:blipFill>
          <a:blip r:embed="rId5" cstate="print"/>
          <a:srcRect/>
          <a:stretch>
            <a:fillRect/>
          </a:stretch>
        </p:blipFill>
        <p:spPr bwMode="auto">
          <a:xfrm>
            <a:off x="330200" y="152400"/>
            <a:ext cx="9245600" cy="1047750"/>
          </a:xfrm>
          <a:prstGeom prst="rect">
            <a:avLst/>
          </a:prstGeom>
          <a:noFill/>
          <a:ln w="9525">
            <a:noFill/>
            <a:miter lim="800000"/>
            <a:headEnd/>
            <a:tailEnd/>
          </a:ln>
        </p:spPr>
      </p:pic>
      <p:sp>
        <p:nvSpPr>
          <p:cNvPr id="19459" name="Text Box 3">
            <a:extLst>
              <a:ext uri="{FF2B5EF4-FFF2-40B4-BE49-F238E27FC236}">
                <a16:creationId xmlns:a16="http://schemas.microsoft.com/office/drawing/2014/main" id="{53524F97-A489-FCE6-E395-A246B561B9AF}"/>
              </a:ext>
            </a:extLst>
          </p:cNvPr>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dirty="0">
                <a:solidFill>
                  <a:schemeClr val="bg1"/>
                </a:solidFill>
                <a:latin typeface="Tahoma" pitchFamily="34" charset="0"/>
              </a:rPr>
              <a:t>JM Canty, Inc. · Buffalo, New York  ·  Phone: (716) 625-4227  | JM Canty, Ltd. · Dublin, Ireland · Phone: +353 (1) 882-9621</a:t>
            </a:r>
            <a:r>
              <a:rPr lang="en-US" sz="800" dirty="0">
                <a:solidFill>
                  <a:schemeClr val="bg1"/>
                </a:solidFill>
                <a:latin typeface="Tahoma" pitchFamily="34" charset="0"/>
              </a:rPr>
              <a:t>  </a:t>
            </a:r>
          </a:p>
        </p:txBody>
      </p:sp>
      <p:sp>
        <p:nvSpPr>
          <p:cNvPr id="19460" name="Rectangle 4">
            <a:extLst>
              <a:ext uri="{FF2B5EF4-FFF2-40B4-BE49-F238E27FC236}">
                <a16:creationId xmlns:a16="http://schemas.microsoft.com/office/drawing/2014/main" id="{08BC736C-D5CD-496B-C6B3-FB1A9FBD3913}"/>
              </a:ext>
            </a:extLst>
          </p:cNvPr>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dirty="0"/>
          </a:p>
        </p:txBody>
      </p:sp>
      <p:sp>
        <p:nvSpPr>
          <p:cNvPr id="4" name="Title 1">
            <a:extLst>
              <a:ext uri="{FF2B5EF4-FFF2-40B4-BE49-F238E27FC236}">
                <a16:creationId xmlns:a16="http://schemas.microsoft.com/office/drawing/2014/main" id="{0833215F-E001-3008-37AC-622A1D436EFE}"/>
              </a:ext>
            </a:extLst>
          </p:cNvPr>
          <p:cNvSpPr txBox="1">
            <a:spLocks/>
          </p:cNvSpPr>
          <p:nvPr/>
        </p:nvSpPr>
        <p:spPr bwMode="auto">
          <a:xfrm>
            <a:off x="367923" y="1369902"/>
            <a:ext cx="9182100" cy="65093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u="sng" kern="0" dirty="0">
                <a:latin typeface="Verdana" panose="020B0604030504040204" pitchFamily="34" charset="0"/>
                <a:ea typeface="Verdana" panose="020B0604030504040204" pitchFamily="34" charset="0"/>
              </a:rPr>
              <a:t>Analysis Interface 2 – PPM Concentration</a:t>
            </a:r>
          </a:p>
        </p:txBody>
      </p:sp>
      <p:pic>
        <p:nvPicPr>
          <p:cNvPr id="2" name="Video 3 ppm">
            <a:hlinkClick r:id="" action="ppaction://media"/>
            <a:extLst>
              <a:ext uri="{FF2B5EF4-FFF2-40B4-BE49-F238E27FC236}">
                <a16:creationId xmlns:a16="http://schemas.microsoft.com/office/drawing/2014/main" id="{A3DDAEBC-7421-1517-F98B-3CFA59F9572D}"/>
              </a:ext>
            </a:extLst>
          </p:cNvPr>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568452" y="1905000"/>
            <a:ext cx="8769096" cy="4498848"/>
          </a:xfrm>
          <a:prstGeom prst="rect">
            <a:avLst/>
          </a:prstGeom>
        </p:spPr>
      </p:pic>
    </p:spTree>
    <p:extLst>
      <p:ext uri="{BB962C8B-B14F-4D97-AF65-F5344CB8AC3E}">
        <p14:creationId xmlns:p14="http://schemas.microsoft.com/office/powerpoint/2010/main" val="60176523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8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C6886-6278-6D70-9257-36C3C2208609}"/>
            </a:ext>
          </a:extLst>
        </p:cNvPr>
        <p:cNvGrpSpPr/>
        <p:nvPr/>
      </p:nvGrpSpPr>
      <p:grpSpPr>
        <a:xfrm>
          <a:off x="0" y="0"/>
          <a:ext cx="0" cy="0"/>
          <a:chOff x="0" y="0"/>
          <a:chExt cx="0" cy="0"/>
        </a:xfrm>
      </p:grpSpPr>
      <p:pic>
        <p:nvPicPr>
          <p:cNvPr id="16386" name="Picture 2" descr="canty_title with web">
            <a:extLst>
              <a:ext uri="{FF2B5EF4-FFF2-40B4-BE49-F238E27FC236}">
                <a16:creationId xmlns:a16="http://schemas.microsoft.com/office/drawing/2014/main" id="{81C207EE-C3FC-E1BD-8AEA-E7E7A28704E3}"/>
              </a:ext>
            </a:extLst>
          </p:cNvPr>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6387" name="Text Box 3">
            <a:extLst>
              <a:ext uri="{FF2B5EF4-FFF2-40B4-BE49-F238E27FC236}">
                <a16:creationId xmlns:a16="http://schemas.microsoft.com/office/drawing/2014/main" id="{FB16A273-D202-2FC8-7DD6-9564275A3AF8}"/>
              </a:ext>
            </a:extLst>
          </p:cNvPr>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6388" name="Rectangle 4">
            <a:extLst>
              <a:ext uri="{FF2B5EF4-FFF2-40B4-BE49-F238E27FC236}">
                <a16:creationId xmlns:a16="http://schemas.microsoft.com/office/drawing/2014/main" id="{CD4D0059-62ED-68FB-9DD4-814613EAA026}"/>
              </a:ext>
            </a:extLst>
          </p:cNvPr>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2" name="Title 1">
            <a:extLst>
              <a:ext uri="{FF2B5EF4-FFF2-40B4-BE49-F238E27FC236}">
                <a16:creationId xmlns:a16="http://schemas.microsoft.com/office/drawing/2014/main" id="{8B555063-DF93-BBD2-2682-7ABEBE2B7AD2}"/>
              </a:ext>
            </a:extLst>
          </p:cNvPr>
          <p:cNvSpPr>
            <a:spLocks noGrp="1"/>
          </p:cNvSpPr>
          <p:nvPr>
            <p:ph type="title"/>
          </p:nvPr>
        </p:nvSpPr>
        <p:spPr>
          <a:xfrm>
            <a:off x="1104900" y="1417610"/>
            <a:ext cx="7696200" cy="650930"/>
          </a:xfrm>
        </p:spPr>
        <p:txBody>
          <a:bodyPr/>
          <a:lstStyle/>
          <a:p>
            <a:r>
              <a:rPr lang="en-US" sz="2400" u="sng" dirty="0">
                <a:latin typeface="Verdana" panose="020B0604030504040204" pitchFamily="34" charset="0"/>
                <a:ea typeface="Verdana" panose="020B0604030504040204" pitchFamily="34" charset="0"/>
              </a:rPr>
              <a:t>Migration to Liquid Cooling</a:t>
            </a:r>
          </a:p>
        </p:txBody>
      </p:sp>
      <p:sp>
        <p:nvSpPr>
          <p:cNvPr id="3" name="Content Placeholder 2">
            <a:extLst>
              <a:ext uri="{FF2B5EF4-FFF2-40B4-BE49-F238E27FC236}">
                <a16:creationId xmlns:a16="http://schemas.microsoft.com/office/drawing/2014/main" id="{664896B5-FA0F-61F6-035E-2AEA2F3A97D0}"/>
              </a:ext>
            </a:extLst>
          </p:cNvPr>
          <p:cNvSpPr>
            <a:spLocks noGrp="1"/>
          </p:cNvSpPr>
          <p:nvPr>
            <p:ph idx="1"/>
          </p:nvPr>
        </p:nvSpPr>
        <p:spPr>
          <a:xfrm>
            <a:off x="712217" y="2068540"/>
            <a:ext cx="4240783" cy="2444100"/>
          </a:xfrm>
        </p:spPr>
        <p:txBody>
          <a:bodyPr/>
          <a:lstStyle/>
          <a:p>
            <a:pPr marL="0" indent="0" algn="just">
              <a:buNone/>
            </a:pPr>
            <a:r>
              <a:rPr lang="en-US" sz="1800" b="0" i="0" u="none" strike="noStrike" baseline="0" dirty="0">
                <a:latin typeface="Verdana" panose="020B0604030504040204" pitchFamily="34" charset="0"/>
              </a:rPr>
              <a:t>As computing power increases at an almost exponential rate, heavily driven by the increased adoption of AI and expansion of cloud computing, it has massively driven up equipment cooling requirements. </a:t>
            </a:r>
          </a:p>
          <a:p>
            <a:pPr marL="0" indent="0" algn="just">
              <a:buNone/>
            </a:pPr>
            <a:endParaRPr lang="en-US" sz="1800" dirty="0">
              <a:latin typeface="Verdana" panose="020B0604030504040204" pitchFamily="34" charset="0"/>
            </a:endParaRPr>
          </a:p>
          <a:p>
            <a:pPr marL="0" indent="0" algn="just">
              <a:buNone/>
            </a:pPr>
            <a:r>
              <a:rPr lang="en-US" sz="1800" b="0" i="0" u="none" strike="noStrike" baseline="0" dirty="0">
                <a:latin typeface="Verdana" panose="020B0604030504040204" pitchFamily="34" charset="0"/>
              </a:rPr>
              <a:t>While traditional racks often operated at 5–10 kW, modern AI optimized racks now commonly require 40–60+ kW, and projections indicate that leading-edge, liquid-cooled racks will soon reach 100–600+ kW per rack. </a:t>
            </a:r>
          </a:p>
          <a:p>
            <a:pPr marL="0" indent="0" algn="just">
              <a:buNone/>
            </a:pPr>
            <a:endParaRPr lang="en-US" sz="1800" dirty="0">
              <a:latin typeface="Verdana" panose="020B0604030504040204" pitchFamily="34" charset="0"/>
            </a:endParaRPr>
          </a:p>
        </p:txBody>
      </p:sp>
      <p:pic>
        <p:nvPicPr>
          <p:cNvPr id="1028" name="Picture 4" descr="Microsoft's new cooling tech targets AI's thermal bottleneck as  hyperscalers hit power ceilings | Network World">
            <a:extLst>
              <a:ext uri="{FF2B5EF4-FFF2-40B4-BE49-F238E27FC236}">
                <a16:creationId xmlns:a16="http://schemas.microsoft.com/office/drawing/2014/main" id="{EA351EE1-005A-0134-11E9-37D7DAB442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5306" y="3060637"/>
            <a:ext cx="4191000" cy="2345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791703"/>
      </p:ext>
    </p:extLst>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072AD-4325-5029-5877-A98097C3C014}"/>
            </a:ext>
          </a:extLst>
        </p:cNvPr>
        <p:cNvGrpSpPr/>
        <p:nvPr/>
      </p:nvGrpSpPr>
      <p:grpSpPr>
        <a:xfrm>
          <a:off x="0" y="0"/>
          <a:ext cx="0" cy="0"/>
          <a:chOff x="0" y="0"/>
          <a:chExt cx="0" cy="0"/>
        </a:xfrm>
      </p:grpSpPr>
      <p:pic>
        <p:nvPicPr>
          <p:cNvPr id="19458" name="Picture 2" descr="canty_title with web">
            <a:extLst>
              <a:ext uri="{FF2B5EF4-FFF2-40B4-BE49-F238E27FC236}">
                <a16:creationId xmlns:a16="http://schemas.microsoft.com/office/drawing/2014/main" id="{EF39CB3A-6D12-EBF7-1D51-4C144FA4E0C4}"/>
              </a:ext>
            </a:extLst>
          </p:cNvPr>
          <p:cNvPicPr>
            <a:picLocks noChangeAspect="1" noChangeArrowheads="1"/>
          </p:cNvPicPr>
          <p:nvPr/>
        </p:nvPicPr>
        <p:blipFill>
          <a:blip r:embed="rId5" cstate="print"/>
          <a:srcRect/>
          <a:stretch>
            <a:fillRect/>
          </a:stretch>
        </p:blipFill>
        <p:spPr bwMode="auto">
          <a:xfrm>
            <a:off x="330200" y="152400"/>
            <a:ext cx="9245600" cy="1047750"/>
          </a:xfrm>
          <a:prstGeom prst="rect">
            <a:avLst/>
          </a:prstGeom>
          <a:noFill/>
          <a:ln w="9525">
            <a:noFill/>
            <a:miter lim="800000"/>
            <a:headEnd/>
            <a:tailEnd/>
          </a:ln>
        </p:spPr>
      </p:pic>
      <p:sp>
        <p:nvSpPr>
          <p:cNvPr id="19459" name="Text Box 3">
            <a:extLst>
              <a:ext uri="{FF2B5EF4-FFF2-40B4-BE49-F238E27FC236}">
                <a16:creationId xmlns:a16="http://schemas.microsoft.com/office/drawing/2014/main" id="{53524F97-A489-FCE6-E395-A246B561B9AF}"/>
              </a:ext>
            </a:extLst>
          </p:cNvPr>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dirty="0">
                <a:solidFill>
                  <a:schemeClr val="bg1"/>
                </a:solidFill>
                <a:latin typeface="Tahoma" pitchFamily="34" charset="0"/>
              </a:rPr>
              <a:t>JM Canty, Inc. · Buffalo, New York  ·  Phone: (716) 625-4227  | JM Canty, Ltd. · Dublin, Ireland · Phone: +353 (1) 882-9621</a:t>
            </a:r>
            <a:r>
              <a:rPr lang="en-US" sz="800" dirty="0">
                <a:solidFill>
                  <a:schemeClr val="bg1"/>
                </a:solidFill>
                <a:latin typeface="Tahoma" pitchFamily="34" charset="0"/>
              </a:rPr>
              <a:t>  </a:t>
            </a:r>
          </a:p>
        </p:txBody>
      </p:sp>
      <p:sp>
        <p:nvSpPr>
          <p:cNvPr id="19460" name="Rectangle 4">
            <a:extLst>
              <a:ext uri="{FF2B5EF4-FFF2-40B4-BE49-F238E27FC236}">
                <a16:creationId xmlns:a16="http://schemas.microsoft.com/office/drawing/2014/main" id="{08BC736C-D5CD-496B-C6B3-FB1A9FBD3913}"/>
              </a:ext>
            </a:extLst>
          </p:cNvPr>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dirty="0"/>
          </a:p>
        </p:txBody>
      </p:sp>
      <p:pic>
        <p:nvPicPr>
          <p:cNvPr id="2" name="Video 2 ISO">
            <a:hlinkClick r:id="" action="ppaction://media"/>
            <a:extLst>
              <a:ext uri="{FF2B5EF4-FFF2-40B4-BE49-F238E27FC236}">
                <a16:creationId xmlns:a16="http://schemas.microsoft.com/office/drawing/2014/main" id="{61F696A8-2031-79B6-82BB-B4F2114F2E15}"/>
              </a:ext>
            </a:extLst>
          </p:cNvPr>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566928" y="1905000"/>
            <a:ext cx="8772144" cy="4495800"/>
          </a:xfrm>
          <a:prstGeom prst="rect">
            <a:avLst/>
          </a:prstGeom>
        </p:spPr>
      </p:pic>
      <p:sp>
        <p:nvSpPr>
          <p:cNvPr id="3" name="Title 1">
            <a:extLst>
              <a:ext uri="{FF2B5EF4-FFF2-40B4-BE49-F238E27FC236}">
                <a16:creationId xmlns:a16="http://schemas.microsoft.com/office/drawing/2014/main" id="{C6A919D6-B061-341E-D6C5-726487A55DCA}"/>
              </a:ext>
            </a:extLst>
          </p:cNvPr>
          <p:cNvSpPr txBox="1">
            <a:spLocks/>
          </p:cNvSpPr>
          <p:nvPr/>
        </p:nvSpPr>
        <p:spPr bwMode="auto">
          <a:xfrm>
            <a:off x="367923" y="1369902"/>
            <a:ext cx="9182100" cy="65093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u="sng" kern="0" dirty="0">
                <a:latin typeface="Verdana" panose="020B0604030504040204" pitchFamily="34" charset="0"/>
                <a:ea typeface="Verdana" panose="020B0604030504040204" pitchFamily="34" charset="0"/>
              </a:rPr>
              <a:t>Analysis Interface 3 – ISO PPML Counts</a:t>
            </a:r>
          </a:p>
        </p:txBody>
      </p:sp>
    </p:spTree>
    <p:extLst>
      <p:ext uri="{BB962C8B-B14F-4D97-AF65-F5344CB8AC3E}">
        <p14:creationId xmlns:p14="http://schemas.microsoft.com/office/powerpoint/2010/main" val="303574383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57C204-34E2-2012-5C8F-F015BBBA76FD}"/>
              </a:ext>
            </a:extLst>
          </p:cNvPr>
          <p:cNvPicPr>
            <a:picLocks noChangeAspect="1"/>
          </p:cNvPicPr>
          <p:nvPr/>
        </p:nvPicPr>
        <p:blipFill>
          <a:blip r:embed="rId2"/>
          <a:stretch>
            <a:fillRect/>
          </a:stretch>
        </p:blipFill>
        <p:spPr>
          <a:xfrm>
            <a:off x="5562600" y="3693149"/>
            <a:ext cx="3396206" cy="2707746"/>
          </a:xfrm>
          <a:prstGeom prst="rect">
            <a:avLst/>
          </a:prstGeom>
        </p:spPr>
      </p:pic>
      <p:pic>
        <p:nvPicPr>
          <p:cNvPr id="6" name="Picture 3">
            <a:extLst>
              <a:ext uri="{FF2B5EF4-FFF2-40B4-BE49-F238E27FC236}">
                <a16:creationId xmlns:a16="http://schemas.microsoft.com/office/drawing/2014/main" id="{8332301F-2AD7-4F4B-8D32-153E130AB1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9633" y="3118201"/>
            <a:ext cx="3273850" cy="2681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descr="canty_title with web">
            <a:extLst>
              <a:ext uri="{FF2B5EF4-FFF2-40B4-BE49-F238E27FC236}">
                <a16:creationId xmlns:a16="http://schemas.microsoft.com/office/drawing/2014/main" id="{5175121D-0337-0594-40EB-85E667F68096}"/>
              </a:ext>
            </a:extLst>
          </p:cNvPr>
          <p:cNvPicPr>
            <a:picLocks noChangeAspect="1" noChangeArrowheads="1"/>
          </p:cNvPicPr>
          <p:nvPr/>
        </p:nvPicPr>
        <p:blipFill>
          <a:blip r:embed="rId4" cstate="print"/>
          <a:srcRect/>
          <a:stretch>
            <a:fillRect/>
          </a:stretch>
        </p:blipFill>
        <p:spPr bwMode="auto">
          <a:xfrm>
            <a:off x="330200" y="152400"/>
            <a:ext cx="9245600" cy="1047750"/>
          </a:xfrm>
          <a:prstGeom prst="rect">
            <a:avLst/>
          </a:prstGeom>
          <a:noFill/>
          <a:ln w="9525">
            <a:noFill/>
            <a:miter lim="800000"/>
            <a:headEnd/>
            <a:tailEnd/>
          </a:ln>
        </p:spPr>
      </p:pic>
      <p:sp>
        <p:nvSpPr>
          <p:cNvPr id="3" name="Text Box 3">
            <a:extLst>
              <a:ext uri="{FF2B5EF4-FFF2-40B4-BE49-F238E27FC236}">
                <a16:creationId xmlns:a16="http://schemas.microsoft.com/office/drawing/2014/main" id="{BD8E75D3-367D-E800-F03F-C336866961A8}"/>
              </a:ext>
            </a:extLst>
          </p:cNvPr>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4" name="Rectangle 4">
            <a:extLst>
              <a:ext uri="{FF2B5EF4-FFF2-40B4-BE49-F238E27FC236}">
                <a16:creationId xmlns:a16="http://schemas.microsoft.com/office/drawing/2014/main" id="{AE698C65-6AEE-B25E-A34D-4FC8E89E37FE}"/>
              </a:ext>
            </a:extLst>
          </p:cNvPr>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pic>
        <p:nvPicPr>
          <p:cNvPr id="8" name="Picture 4">
            <a:extLst>
              <a:ext uri="{FF2B5EF4-FFF2-40B4-BE49-F238E27FC236}">
                <a16:creationId xmlns:a16="http://schemas.microsoft.com/office/drawing/2014/main" id="{D3052E98-0FB7-4DA8-8A58-7E29947643B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066" y="2567665"/>
            <a:ext cx="3130203" cy="2541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8">
            <a:extLst>
              <a:ext uri="{FF2B5EF4-FFF2-40B4-BE49-F238E27FC236}">
                <a16:creationId xmlns:a16="http://schemas.microsoft.com/office/drawing/2014/main" id="{A0D5095A-5D2C-7D74-E23D-57CA0EF4296B}"/>
              </a:ext>
            </a:extLst>
          </p:cNvPr>
          <p:cNvSpPr txBox="1">
            <a:spLocks noChangeArrowheads="1"/>
          </p:cNvSpPr>
          <p:nvPr/>
        </p:nvSpPr>
        <p:spPr bwMode="auto">
          <a:xfrm>
            <a:off x="533400" y="1933660"/>
            <a:ext cx="8777734" cy="646331"/>
          </a:xfrm>
          <a:prstGeom prst="rect">
            <a:avLst/>
          </a:prstGeom>
          <a:noFill/>
          <a:ln w="9525">
            <a:noFill/>
            <a:miter lim="800000"/>
            <a:headEnd/>
            <a:tailEnd/>
          </a:ln>
        </p:spPr>
        <p:txBody>
          <a:bodyPr wrap="square">
            <a:spAutoFit/>
          </a:bodyPr>
          <a:lstStyle/>
          <a:p>
            <a:pPr algn="ctr">
              <a:spcBef>
                <a:spcPct val="50000"/>
              </a:spcBef>
            </a:pPr>
            <a:r>
              <a:rPr lang="en-IE" sz="1800" dirty="0">
                <a:latin typeface="Verdana" panose="020B0604030504040204" pitchFamily="34" charset="0"/>
                <a:ea typeface="Verdana" panose="020B0604030504040204" pitchFamily="34" charset="0"/>
              </a:rPr>
              <a:t>Classification feature provides separate size / count / concentration outputs for each particle type present in the cooling fluid</a:t>
            </a:r>
          </a:p>
        </p:txBody>
      </p:sp>
      <p:sp>
        <p:nvSpPr>
          <p:cNvPr id="9" name="Text Box 8">
            <a:extLst>
              <a:ext uri="{FF2B5EF4-FFF2-40B4-BE49-F238E27FC236}">
                <a16:creationId xmlns:a16="http://schemas.microsoft.com/office/drawing/2014/main" id="{D89673C5-8F9E-98F1-1D75-E10EB61C3971}"/>
              </a:ext>
            </a:extLst>
          </p:cNvPr>
          <p:cNvSpPr txBox="1">
            <a:spLocks noChangeArrowheads="1"/>
          </p:cNvSpPr>
          <p:nvPr/>
        </p:nvSpPr>
        <p:spPr bwMode="auto">
          <a:xfrm>
            <a:off x="6313264" y="2753944"/>
            <a:ext cx="3130203" cy="923330"/>
          </a:xfrm>
          <a:prstGeom prst="rect">
            <a:avLst/>
          </a:prstGeom>
          <a:noFill/>
          <a:ln w="9525">
            <a:noFill/>
            <a:miter lim="800000"/>
            <a:headEnd/>
            <a:tailEnd/>
          </a:ln>
        </p:spPr>
        <p:txBody>
          <a:bodyPr wrap="square">
            <a:spAutoFit/>
          </a:bodyPr>
          <a:lstStyle/>
          <a:p>
            <a:pPr marL="285750" indent="-285750" algn="just">
              <a:spcBef>
                <a:spcPts val="0"/>
              </a:spcBef>
              <a:buFontTx/>
              <a:buChar char="-"/>
            </a:pPr>
            <a:r>
              <a:rPr lang="en-IE" sz="1800" dirty="0">
                <a:latin typeface="Verdana" panose="020B0604030504040204" pitchFamily="34" charset="0"/>
                <a:ea typeface="Verdana" panose="020B0604030504040204" pitchFamily="34" charset="0"/>
              </a:rPr>
              <a:t>Suspended Solids</a:t>
            </a:r>
          </a:p>
          <a:p>
            <a:pPr marL="285750" indent="-285750" algn="just">
              <a:spcBef>
                <a:spcPts val="0"/>
              </a:spcBef>
              <a:buFontTx/>
              <a:buChar char="-"/>
            </a:pPr>
            <a:r>
              <a:rPr lang="en-IE" sz="1800" dirty="0">
                <a:latin typeface="Verdana" panose="020B0604030504040204" pitchFamily="34" charset="0"/>
                <a:ea typeface="Verdana" panose="020B0604030504040204" pitchFamily="34" charset="0"/>
              </a:rPr>
              <a:t>Air Bubbles</a:t>
            </a:r>
          </a:p>
          <a:p>
            <a:pPr marL="285750" indent="-285750" algn="just">
              <a:spcBef>
                <a:spcPts val="0"/>
              </a:spcBef>
              <a:buFontTx/>
              <a:buChar char="-"/>
            </a:pPr>
            <a:r>
              <a:rPr lang="en-IE" sz="1800" dirty="0">
                <a:latin typeface="Verdana" panose="020B0604030504040204" pitchFamily="34" charset="0"/>
                <a:ea typeface="Verdana" panose="020B0604030504040204" pitchFamily="34" charset="0"/>
              </a:rPr>
              <a:t>Oil (Leak from Pumps)</a:t>
            </a:r>
          </a:p>
        </p:txBody>
      </p:sp>
      <p:sp>
        <p:nvSpPr>
          <p:cNvPr id="11" name="Title 1">
            <a:extLst>
              <a:ext uri="{FF2B5EF4-FFF2-40B4-BE49-F238E27FC236}">
                <a16:creationId xmlns:a16="http://schemas.microsoft.com/office/drawing/2014/main" id="{4E8AF02E-ED7F-2A41-2FE9-54FBEC3BCC58}"/>
              </a:ext>
            </a:extLst>
          </p:cNvPr>
          <p:cNvSpPr txBox="1">
            <a:spLocks/>
          </p:cNvSpPr>
          <p:nvPr/>
        </p:nvSpPr>
        <p:spPr bwMode="auto">
          <a:xfrm>
            <a:off x="367923" y="1369902"/>
            <a:ext cx="9182100" cy="65093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u="sng" kern="0" dirty="0">
                <a:latin typeface="Verdana" panose="020B0604030504040204" pitchFamily="34" charset="0"/>
                <a:ea typeface="Verdana" panose="020B0604030504040204" pitchFamily="34" charset="0"/>
              </a:rPr>
              <a:t>Particle Classification</a:t>
            </a:r>
          </a:p>
        </p:txBody>
      </p:sp>
    </p:spTree>
    <p:extLst>
      <p:ext uri="{BB962C8B-B14F-4D97-AF65-F5344CB8AC3E}">
        <p14:creationId xmlns:p14="http://schemas.microsoft.com/office/powerpoint/2010/main" val="1446114847"/>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922C8-7300-ACBA-77A9-BB135435C28C}"/>
            </a:ext>
          </a:extLst>
        </p:cNvPr>
        <p:cNvGrpSpPr/>
        <p:nvPr/>
      </p:nvGrpSpPr>
      <p:grpSpPr>
        <a:xfrm>
          <a:off x="0" y="0"/>
          <a:ext cx="0" cy="0"/>
          <a:chOff x="0" y="0"/>
          <a:chExt cx="0" cy="0"/>
        </a:xfrm>
      </p:grpSpPr>
      <p:pic>
        <p:nvPicPr>
          <p:cNvPr id="20482" name="Picture 2" descr="canty_title with web">
            <a:extLst>
              <a:ext uri="{FF2B5EF4-FFF2-40B4-BE49-F238E27FC236}">
                <a16:creationId xmlns:a16="http://schemas.microsoft.com/office/drawing/2014/main" id="{9DCE4560-0414-7C18-0658-515DD8BA1FEE}"/>
              </a:ext>
            </a:extLst>
          </p:cNvPr>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20483" name="Text Box 3">
            <a:extLst>
              <a:ext uri="{FF2B5EF4-FFF2-40B4-BE49-F238E27FC236}">
                <a16:creationId xmlns:a16="http://schemas.microsoft.com/office/drawing/2014/main" id="{B2D553C1-F362-CE24-4FB8-97C414EC8B73}"/>
              </a:ext>
            </a:extLst>
          </p:cNvPr>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20484" name="Rectangle 4">
            <a:extLst>
              <a:ext uri="{FF2B5EF4-FFF2-40B4-BE49-F238E27FC236}">
                <a16:creationId xmlns:a16="http://schemas.microsoft.com/office/drawing/2014/main" id="{81E236D6-BBA1-28EC-1B36-9AEA0E9C1CAF}"/>
              </a:ext>
            </a:extLst>
          </p:cNvPr>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pic>
        <p:nvPicPr>
          <p:cNvPr id="4" name="Picture 3">
            <a:extLst>
              <a:ext uri="{FF2B5EF4-FFF2-40B4-BE49-F238E27FC236}">
                <a16:creationId xmlns:a16="http://schemas.microsoft.com/office/drawing/2014/main" id="{8C275054-3AC3-E116-BAC8-572D3BF8BFAA}"/>
              </a:ext>
            </a:extLst>
          </p:cNvPr>
          <p:cNvPicPr>
            <a:picLocks noChangeAspect="1"/>
          </p:cNvPicPr>
          <p:nvPr/>
        </p:nvPicPr>
        <p:blipFill>
          <a:blip r:embed="rId4"/>
          <a:stretch>
            <a:fillRect/>
          </a:stretch>
        </p:blipFill>
        <p:spPr>
          <a:xfrm>
            <a:off x="1028700" y="2743200"/>
            <a:ext cx="7848600" cy="3563169"/>
          </a:xfrm>
          <a:prstGeom prst="rect">
            <a:avLst/>
          </a:prstGeom>
        </p:spPr>
      </p:pic>
      <p:sp>
        <p:nvSpPr>
          <p:cNvPr id="5" name="Text Box 8">
            <a:extLst>
              <a:ext uri="{FF2B5EF4-FFF2-40B4-BE49-F238E27FC236}">
                <a16:creationId xmlns:a16="http://schemas.microsoft.com/office/drawing/2014/main" id="{0F980813-E2AF-F7DC-82B0-4855BAF4FBB5}"/>
              </a:ext>
            </a:extLst>
          </p:cNvPr>
          <p:cNvSpPr txBox="1">
            <a:spLocks noChangeArrowheads="1"/>
          </p:cNvSpPr>
          <p:nvPr/>
        </p:nvSpPr>
        <p:spPr bwMode="auto">
          <a:xfrm>
            <a:off x="1352550" y="1946807"/>
            <a:ext cx="7200900" cy="646331"/>
          </a:xfrm>
          <a:prstGeom prst="rect">
            <a:avLst/>
          </a:prstGeom>
          <a:noFill/>
          <a:ln w="9525">
            <a:noFill/>
            <a:miter lim="800000"/>
            <a:headEnd/>
            <a:tailEnd/>
          </a:ln>
        </p:spPr>
        <p:txBody>
          <a:bodyPr wrap="square">
            <a:spAutoFit/>
          </a:bodyPr>
          <a:lstStyle/>
          <a:p>
            <a:pPr algn="ctr">
              <a:spcBef>
                <a:spcPct val="50000"/>
              </a:spcBef>
            </a:pPr>
            <a:r>
              <a:rPr lang="en-IE" sz="1800" dirty="0">
                <a:latin typeface="Verdana" panose="020B0604030504040204" pitchFamily="34" charset="0"/>
                <a:ea typeface="Verdana" panose="020B0604030504040204" pitchFamily="34" charset="0"/>
              </a:rPr>
              <a:t>Visual differences in particle types are recognised due to the multi-dimensional size and shape measurement performed</a:t>
            </a:r>
          </a:p>
        </p:txBody>
      </p:sp>
      <p:sp>
        <p:nvSpPr>
          <p:cNvPr id="7" name="Title 1">
            <a:extLst>
              <a:ext uri="{FF2B5EF4-FFF2-40B4-BE49-F238E27FC236}">
                <a16:creationId xmlns:a16="http://schemas.microsoft.com/office/drawing/2014/main" id="{FE5C7E56-4FFE-996C-55F6-6A5793737F5F}"/>
              </a:ext>
            </a:extLst>
          </p:cNvPr>
          <p:cNvSpPr txBox="1">
            <a:spLocks/>
          </p:cNvSpPr>
          <p:nvPr/>
        </p:nvSpPr>
        <p:spPr bwMode="auto">
          <a:xfrm>
            <a:off x="367923" y="1369902"/>
            <a:ext cx="9182100" cy="65093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u="sng" kern="0" dirty="0">
                <a:latin typeface="Verdana" panose="020B0604030504040204" pitchFamily="34" charset="0"/>
                <a:ea typeface="Verdana" panose="020B0604030504040204" pitchFamily="34" charset="0"/>
              </a:rPr>
              <a:t>Particle Classification</a:t>
            </a:r>
          </a:p>
        </p:txBody>
      </p:sp>
    </p:spTree>
    <p:extLst>
      <p:ext uri="{BB962C8B-B14F-4D97-AF65-F5344CB8AC3E}">
        <p14:creationId xmlns:p14="http://schemas.microsoft.com/office/powerpoint/2010/main" val="4270548711"/>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C6886-6278-6D70-9257-36C3C220860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8A28CCD-B898-75B5-D7AC-ACA6E272C503}"/>
              </a:ext>
            </a:extLst>
          </p:cNvPr>
          <p:cNvPicPr>
            <a:picLocks noChangeAspect="1"/>
          </p:cNvPicPr>
          <p:nvPr/>
        </p:nvPicPr>
        <p:blipFill>
          <a:blip r:embed="rId3"/>
          <a:stretch>
            <a:fillRect/>
          </a:stretch>
        </p:blipFill>
        <p:spPr>
          <a:xfrm>
            <a:off x="1455093" y="1905000"/>
            <a:ext cx="8120707" cy="4556125"/>
          </a:xfrm>
          <a:prstGeom prst="rect">
            <a:avLst/>
          </a:prstGeom>
        </p:spPr>
      </p:pic>
      <p:pic>
        <p:nvPicPr>
          <p:cNvPr id="16386" name="Picture 2" descr="canty_title with web">
            <a:extLst>
              <a:ext uri="{FF2B5EF4-FFF2-40B4-BE49-F238E27FC236}">
                <a16:creationId xmlns:a16="http://schemas.microsoft.com/office/drawing/2014/main" id="{81C207EE-C3FC-E1BD-8AEA-E7E7A28704E3}"/>
              </a:ext>
            </a:extLst>
          </p:cNvPr>
          <p:cNvPicPr>
            <a:picLocks noChangeAspect="1" noChangeArrowheads="1"/>
          </p:cNvPicPr>
          <p:nvPr/>
        </p:nvPicPr>
        <p:blipFill>
          <a:blip r:embed="rId4" cstate="print"/>
          <a:srcRect/>
          <a:stretch>
            <a:fillRect/>
          </a:stretch>
        </p:blipFill>
        <p:spPr bwMode="auto">
          <a:xfrm>
            <a:off x="330200" y="152400"/>
            <a:ext cx="9245600" cy="1047750"/>
          </a:xfrm>
          <a:prstGeom prst="rect">
            <a:avLst/>
          </a:prstGeom>
          <a:noFill/>
          <a:ln w="9525">
            <a:noFill/>
            <a:miter lim="800000"/>
            <a:headEnd/>
            <a:tailEnd/>
          </a:ln>
        </p:spPr>
      </p:pic>
      <p:sp>
        <p:nvSpPr>
          <p:cNvPr id="16387" name="Text Box 3">
            <a:extLst>
              <a:ext uri="{FF2B5EF4-FFF2-40B4-BE49-F238E27FC236}">
                <a16:creationId xmlns:a16="http://schemas.microsoft.com/office/drawing/2014/main" id="{FB16A273-D202-2FC8-7DD6-9564275A3AF8}"/>
              </a:ext>
            </a:extLst>
          </p:cNvPr>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6388" name="Rectangle 4">
            <a:extLst>
              <a:ext uri="{FF2B5EF4-FFF2-40B4-BE49-F238E27FC236}">
                <a16:creationId xmlns:a16="http://schemas.microsoft.com/office/drawing/2014/main" id="{CD4D0059-62ED-68FB-9DD4-814613EAA026}"/>
              </a:ext>
            </a:extLst>
          </p:cNvPr>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8" name="AutoShape 2" descr=", AI generated">
            <a:extLst>
              <a:ext uri="{FF2B5EF4-FFF2-40B4-BE49-F238E27FC236}">
                <a16:creationId xmlns:a16="http://schemas.microsoft.com/office/drawing/2014/main" id="{91A7CD7B-1BFD-FDB8-090B-288B68DB825A}"/>
              </a:ext>
            </a:extLst>
          </p:cNvPr>
          <p:cNvSpPr>
            <a:spLocks noChangeAspect="1" noChangeArrowheads="1"/>
          </p:cNvSpPr>
          <p:nvPr/>
        </p:nvSpPr>
        <p:spPr bwMode="auto">
          <a:xfrm>
            <a:off x="4800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2">
            <a:extLst>
              <a:ext uri="{FF2B5EF4-FFF2-40B4-BE49-F238E27FC236}">
                <a16:creationId xmlns:a16="http://schemas.microsoft.com/office/drawing/2014/main" id="{8870020E-31A0-871F-47E1-53CE591A5E5D}"/>
              </a:ext>
            </a:extLst>
          </p:cNvPr>
          <p:cNvSpPr>
            <a:spLocks noChangeAspect="1" noChangeArrowheads="1"/>
          </p:cNvSpPr>
          <p:nvPr/>
        </p:nvSpPr>
        <p:spPr bwMode="auto">
          <a:xfrm>
            <a:off x="4953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Content Placeholder 2">
            <a:extLst>
              <a:ext uri="{FF2B5EF4-FFF2-40B4-BE49-F238E27FC236}">
                <a16:creationId xmlns:a16="http://schemas.microsoft.com/office/drawing/2014/main" id="{AF863039-B207-99C8-7BE6-BD174B6F3573}"/>
              </a:ext>
            </a:extLst>
          </p:cNvPr>
          <p:cNvSpPr txBox="1">
            <a:spLocks/>
          </p:cNvSpPr>
          <p:nvPr/>
        </p:nvSpPr>
        <p:spPr bwMode="auto">
          <a:xfrm>
            <a:off x="7086600" y="2513617"/>
            <a:ext cx="2209800" cy="819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en-US" sz="1800" b="0" i="0" strike="noStrike" baseline="0" dirty="0">
                <a:solidFill>
                  <a:srgbClr val="000000"/>
                </a:solidFill>
                <a:latin typeface="Verdana" panose="020B0604030504040204" pitchFamily="34" charset="0"/>
              </a:rPr>
              <a:t>TCS Cooling Loop Hardware Manufacturers</a:t>
            </a:r>
          </a:p>
        </p:txBody>
      </p:sp>
      <p:sp>
        <p:nvSpPr>
          <p:cNvPr id="22" name="Title 1">
            <a:extLst>
              <a:ext uri="{FF2B5EF4-FFF2-40B4-BE49-F238E27FC236}">
                <a16:creationId xmlns:a16="http://schemas.microsoft.com/office/drawing/2014/main" id="{FF167B14-0D9C-1B60-21AE-3AD725315E58}"/>
              </a:ext>
            </a:extLst>
          </p:cNvPr>
          <p:cNvSpPr>
            <a:spLocks noGrp="1"/>
          </p:cNvSpPr>
          <p:nvPr>
            <p:ph type="title"/>
          </p:nvPr>
        </p:nvSpPr>
        <p:spPr>
          <a:xfrm>
            <a:off x="1104900" y="1409300"/>
            <a:ext cx="7696200" cy="650930"/>
          </a:xfrm>
        </p:spPr>
        <p:txBody>
          <a:bodyPr/>
          <a:lstStyle/>
          <a:p>
            <a:r>
              <a:rPr lang="en-US" sz="2400" u="sng" dirty="0">
                <a:latin typeface="Verdana" panose="020B0604030504040204" pitchFamily="34" charset="0"/>
                <a:ea typeface="Verdana" panose="020B0604030504040204" pitchFamily="34" charset="0"/>
              </a:rPr>
              <a:t>Route to Market</a:t>
            </a:r>
          </a:p>
        </p:txBody>
      </p:sp>
      <p:sp>
        <p:nvSpPr>
          <p:cNvPr id="2" name="Content Placeholder 2">
            <a:extLst>
              <a:ext uri="{FF2B5EF4-FFF2-40B4-BE49-F238E27FC236}">
                <a16:creationId xmlns:a16="http://schemas.microsoft.com/office/drawing/2014/main" id="{0E6B5BAA-1335-4219-4BC3-13B4BC4F7502}"/>
              </a:ext>
            </a:extLst>
          </p:cNvPr>
          <p:cNvSpPr txBox="1">
            <a:spLocks/>
          </p:cNvSpPr>
          <p:nvPr/>
        </p:nvSpPr>
        <p:spPr bwMode="auto">
          <a:xfrm>
            <a:off x="6172200" y="4619396"/>
            <a:ext cx="3124200" cy="819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en-US" sz="1800" b="0" i="0" strike="noStrike" baseline="0" dirty="0">
                <a:solidFill>
                  <a:srgbClr val="000000"/>
                </a:solidFill>
                <a:latin typeface="Verdana" panose="020B0604030504040204" pitchFamily="34" charset="0"/>
              </a:rPr>
              <a:t>Data Centre Engineering </a:t>
            </a:r>
          </a:p>
          <a:p>
            <a:pPr marL="0" indent="0" algn="ctr">
              <a:buNone/>
            </a:pPr>
            <a:r>
              <a:rPr lang="en-US" sz="1800" b="0" i="0" strike="noStrike" baseline="0" dirty="0">
                <a:solidFill>
                  <a:srgbClr val="000000"/>
                </a:solidFill>
                <a:latin typeface="Verdana" panose="020B0604030504040204" pitchFamily="34" charset="0"/>
              </a:rPr>
              <a:t>Design Companies</a:t>
            </a:r>
          </a:p>
        </p:txBody>
      </p:sp>
      <p:sp>
        <p:nvSpPr>
          <p:cNvPr id="3" name="Content Placeholder 2">
            <a:extLst>
              <a:ext uri="{FF2B5EF4-FFF2-40B4-BE49-F238E27FC236}">
                <a16:creationId xmlns:a16="http://schemas.microsoft.com/office/drawing/2014/main" id="{0C5FB5A9-1D1F-801D-BAAF-CA96EA07849D}"/>
              </a:ext>
            </a:extLst>
          </p:cNvPr>
          <p:cNvSpPr txBox="1">
            <a:spLocks/>
          </p:cNvSpPr>
          <p:nvPr/>
        </p:nvSpPr>
        <p:spPr bwMode="auto">
          <a:xfrm>
            <a:off x="373329" y="2023061"/>
            <a:ext cx="2209800" cy="6618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en-US" sz="1800" dirty="0">
                <a:solidFill>
                  <a:srgbClr val="000000"/>
                </a:solidFill>
                <a:latin typeface="Verdana" panose="020B0604030504040204" pitchFamily="34" charset="0"/>
              </a:rPr>
              <a:t>Coolant Chemical Manufacturers</a:t>
            </a:r>
          </a:p>
        </p:txBody>
      </p:sp>
      <p:sp>
        <p:nvSpPr>
          <p:cNvPr id="4" name="Content Placeholder 2">
            <a:extLst>
              <a:ext uri="{FF2B5EF4-FFF2-40B4-BE49-F238E27FC236}">
                <a16:creationId xmlns:a16="http://schemas.microsoft.com/office/drawing/2014/main" id="{0BEDDF8E-8660-0786-22BB-F668DA5680E5}"/>
              </a:ext>
            </a:extLst>
          </p:cNvPr>
          <p:cNvSpPr txBox="1">
            <a:spLocks/>
          </p:cNvSpPr>
          <p:nvPr/>
        </p:nvSpPr>
        <p:spPr bwMode="auto">
          <a:xfrm>
            <a:off x="266322" y="3996610"/>
            <a:ext cx="2316807" cy="152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en-US" sz="1800" b="0" i="0" strike="noStrike" baseline="0" dirty="0">
                <a:solidFill>
                  <a:srgbClr val="000000"/>
                </a:solidFill>
                <a:latin typeface="Verdana" panose="020B0604030504040204" pitchFamily="34" charset="0"/>
              </a:rPr>
              <a:t>Data Centre Operations Facilities Teams</a:t>
            </a:r>
            <a:endParaRPr lang="en-US" sz="1800" dirty="0">
              <a:solidFill>
                <a:srgbClr val="000000"/>
              </a:solidFill>
              <a:latin typeface="Verdana" panose="020B0604030504040204" pitchFamily="34" charset="0"/>
            </a:endParaRPr>
          </a:p>
        </p:txBody>
      </p:sp>
    </p:spTree>
    <p:extLst>
      <p:ext uri="{BB962C8B-B14F-4D97-AF65-F5344CB8AC3E}">
        <p14:creationId xmlns:p14="http://schemas.microsoft.com/office/powerpoint/2010/main" val="1885926317"/>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34819"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34820"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34821" name="Rectangle 5"/>
          <p:cNvSpPr>
            <a:spLocks noGrp="1" noChangeArrowheads="1"/>
          </p:cNvSpPr>
          <p:nvPr>
            <p:ph type="ctrTitle"/>
          </p:nvPr>
        </p:nvSpPr>
        <p:spPr>
          <a:xfrm>
            <a:off x="742950" y="1371600"/>
            <a:ext cx="8420100" cy="1524000"/>
          </a:xfrm>
        </p:spPr>
        <p:txBody>
          <a:bodyPr/>
          <a:lstStyle/>
          <a:p>
            <a:pPr eaLnBrk="1" hangingPunct="1"/>
            <a:r>
              <a:rPr lang="en-US">
                <a:solidFill>
                  <a:schemeClr val="tx1"/>
                </a:solidFill>
              </a:rPr>
              <a:t>This concludes the Presentation!</a:t>
            </a:r>
          </a:p>
        </p:txBody>
      </p:sp>
      <p:sp>
        <p:nvSpPr>
          <p:cNvPr id="34822" name="Rectangle 6"/>
          <p:cNvSpPr>
            <a:spLocks noChangeArrowheads="1"/>
          </p:cNvSpPr>
          <p:nvPr/>
        </p:nvSpPr>
        <p:spPr bwMode="auto">
          <a:xfrm>
            <a:off x="1568450" y="2895600"/>
            <a:ext cx="6934200" cy="533400"/>
          </a:xfrm>
          <a:prstGeom prst="rect">
            <a:avLst/>
          </a:prstGeom>
          <a:noFill/>
          <a:ln w="9525">
            <a:noFill/>
            <a:miter lim="800000"/>
            <a:headEnd/>
            <a:tailEnd/>
          </a:ln>
        </p:spPr>
        <p:txBody>
          <a:bodyPr/>
          <a:lstStyle/>
          <a:p>
            <a:pPr algn="ctr">
              <a:lnSpc>
                <a:spcPct val="90000"/>
              </a:lnSpc>
              <a:spcBef>
                <a:spcPct val="20000"/>
              </a:spcBef>
            </a:pPr>
            <a:r>
              <a:rPr lang="en-US" sz="3200"/>
              <a:t>Thanks for choosing CANTY!</a:t>
            </a:r>
          </a:p>
          <a:p>
            <a:pPr algn="ctr">
              <a:lnSpc>
                <a:spcPct val="90000"/>
              </a:lnSpc>
              <a:spcBef>
                <a:spcPct val="20000"/>
              </a:spcBef>
            </a:pPr>
            <a:endParaRPr lang="en-US" sz="3200"/>
          </a:p>
          <a:p>
            <a:pPr algn="ctr">
              <a:lnSpc>
                <a:spcPct val="90000"/>
              </a:lnSpc>
              <a:spcBef>
                <a:spcPct val="20000"/>
              </a:spcBef>
            </a:pPr>
            <a:r>
              <a:rPr lang="en-US" sz="3200"/>
              <a:t>For Further Information on this product please visit  </a:t>
            </a:r>
            <a:r>
              <a:rPr lang="en-US" sz="3200">
                <a:solidFill>
                  <a:srgbClr val="0000FF"/>
                </a:solidFill>
                <a:hlinkClick r:id="rId4"/>
              </a:rPr>
              <a:t>www.jmcanty.com</a:t>
            </a:r>
            <a:r>
              <a:rPr lang="en-US" sz="3200"/>
              <a:t>.</a:t>
            </a:r>
          </a:p>
          <a:p>
            <a:pPr algn="ctr">
              <a:lnSpc>
                <a:spcPct val="90000"/>
              </a:lnSpc>
              <a:spcBef>
                <a:spcPct val="20000"/>
              </a:spcBef>
            </a:pPr>
            <a:endParaRPr lang="en-US" sz="3200"/>
          </a:p>
          <a:p>
            <a:pPr algn="ctr">
              <a:lnSpc>
                <a:spcPct val="90000"/>
              </a:lnSpc>
              <a:spcBef>
                <a:spcPct val="20000"/>
              </a:spcBef>
            </a:pPr>
            <a:endParaRPr lang="en-US" sz="1200"/>
          </a:p>
        </p:txBody>
      </p:sp>
    </p:spTree>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C6886-6278-6D70-9257-36C3C2208609}"/>
            </a:ext>
          </a:extLst>
        </p:cNvPr>
        <p:cNvGrpSpPr/>
        <p:nvPr/>
      </p:nvGrpSpPr>
      <p:grpSpPr>
        <a:xfrm>
          <a:off x="0" y="0"/>
          <a:ext cx="0" cy="0"/>
          <a:chOff x="0" y="0"/>
          <a:chExt cx="0" cy="0"/>
        </a:xfrm>
      </p:grpSpPr>
      <p:pic>
        <p:nvPicPr>
          <p:cNvPr id="16386" name="Picture 2" descr="canty_title with web">
            <a:extLst>
              <a:ext uri="{FF2B5EF4-FFF2-40B4-BE49-F238E27FC236}">
                <a16:creationId xmlns:a16="http://schemas.microsoft.com/office/drawing/2014/main" id="{81C207EE-C3FC-E1BD-8AEA-E7E7A28704E3}"/>
              </a:ext>
            </a:extLst>
          </p:cNvPr>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6387" name="Text Box 3">
            <a:extLst>
              <a:ext uri="{FF2B5EF4-FFF2-40B4-BE49-F238E27FC236}">
                <a16:creationId xmlns:a16="http://schemas.microsoft.com/office/drawing/2014/main" id="{FB16A273-D202-2FC8-7DD6-9564275A3AF8}"/>
              </a:ext>
            </a:extLst>
          </p:cNvPr>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6388" name="Rectangle 4">
            <a:extLst>
              <a:ext uri="{FF2B5EF4-FFF2-40B4-BE49-F238E27FC236}">
                <a16:creationId xmlns:a16="http://schemas.microsoft.com/office/drawing/2014/main" id="{CD4D0059-62ED-68FB-9DD4-814613EAA026}"/>
              </a:ext>
            </a:extLst>
          </p:cNvPr>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2" name="Title 1">
            <a:extLst>
              <a:ext uri="{FF2B5EF4-FFF2-40B4-BE49-F238E27FC236}">
                <a16:creationId xmlns:a16="http://schemas.microsoft.com/office/drawing/2014/main" id="{8B555063-DF93-BBD2-2682-7ABEBE2B7AD2}"/>
              </a:ext>
            </a:extLst>
          </p:cNvPr>
          <p:cNvSpPr>
            <a:spLocks noGrp="1"/>
          </p:cNvSpPr>
          <p:nvPr>
            <p:ph type="title"/>
          </p:nvPr>
        </p:nvSpPr>
        <p:spPr>
          <a:xfrm>
            <a:off x="1104900" y="1417610"/>
            <a:ext cx="7696200" cy="650930"/>
          </a:xfrm>
        </p:spPr>
        <p:txBody>
          <a:bodyPr/>
          <a:lstStyle/>
          <a:p>
            <a:r>
              <a:rPr lang="en-US" sz="2400" u="sng" dirty="0">
                <a:latin typeface="Verdana" panose="020B0604030504040204" pitchFamily="34" charset="0"/>
                <a:ea typeface="Verdana" panose="020B0604030504040204" pitchFamily="34" charset="0"/>
              </a:rPr>
              <a:t>Migration to Liquid Cooling</a:t>
            </a:r>
          </a:p>
        </p:txBody>
      </p:sp>
      <p:sp>
        <p:nvSpPr>
          <p:cNvPr id="3" name="Content Placeholder 2">
            <a:extLst>
              <a:ext uri="{FF2B5EF4-FFF2-40B4-BE49-F238E27FC236}">
                <a16:creationId xmlns:a16="http://schemas.microsoft.com/office/drawing/2014/main" id="{664896B5-FA0F-61F6-035E-2AEA2F3A97D0}"/>
              </a:ext>
            </a:extLst>
          </p:cNvPr>
          <p:cNvSpPr>
            <a:spLocks noGrp="1"/>
          </p:cNvSpPr>
          <p:nvPr>
            <p:ph idx="1"/>
          </p:nvPr>
        </p:nvSpPr>
        <p:spPr>
          <a:xfrm>
            <a:off x="457200" y="2051700"/>
            <a:ext cx="8991599" cy="691500"/>
          </a:xfrm>
        </p:spPr>
        <p:txBody>
          <a:bodyPr/>
          <a:lstStyle/>
          <a:p>
            <a:pPr marL="0" indent="0" algn="just">
              <a:buNone/>
            </a:pPr>
            <a:r>
              <a:rPr lang="en-US" sz="1800" b="0" i="0" u="none" strike="noStrike" baseline="0" dirty="0">
                <a:latin typeface="Verdana" panose="020B0604030504040204" pitchFamily="34" charset="0"/>
              </a:rPr>
              <a:t>Historically common air cooling systems simply cannot handle such a heat load, which has accelerated the move towards liquid based cooling systems</a:t>
            </a:r>
            <a:endParaRPr lang="en-US" sz="1800" b="0" i="0" u="none" strike="noStrike" baseline="0" dirty="0">
              <a:latin typeface="Times New Roman" panose="02020603050405020304" pitchFamily="18" charset="0"/>
            </a:endParaRPr>
          </a:p>
        </p:txBody>
      </p:sp>
      <p:sp>
        <p:nvSpPr>
          <p:cNvPr id="8" name="AutoShape 2" descr=", AI generated">
            <a:extLst>
              <a:ext uri="{FF2B5EF4-FFF2-40B4-BE49-F238E27FC236}">
                <a16:creationId xmlns:a16="http://schemas.microsoft.com/office/drawing/2014/main" id="{91A7CD7B-1BFD-FDB8-090B-288B68DB825A}"/>
              </a:ext>
            </a:extLst>
          </p:cNvPr>
          <p:cNvSpPr>
            <a:spLocks noChangeAspect="1" noChangeArrowheads="1"/>
          </p:cNvSpPr>
          <p:nvPr/>
        </p:nvSpPr>
        <p:spPr bwMode="auto">
          <a:xfrm>
            <a:off x="4800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6">
            <a:extLst>
              <a:ext uri="{FF2B5EF4-FFF2-40B4-BE49-F238E27FC236}">
                <a16:creationId xmlns:a16="http://schemas.microsoft.com/office/drawing/2014/main" id="{6DDD8519-0AC0-494E-B43B-CCC443CE983B}"/>
              </a:ext>
            </a:extLst>
          </p:cNvPr>
          <p:cNvPicPr>
            <a:picLocks noChangeAspect="1"/>
          </p:cNvPicPr>
          <p:nvPr/>
        </p:nvPicPr>
        <p:blipFill>
          <a:blip r:embed="rId4"/>
          <a:stretch>
            <a:fillRect/>
          </a:stretch>
        </p:blipFill>
        <p:spPr>
          <a:xfrm>
            <a:off x="1402310" y="2743200"/>
            <a:ext cx="7101379" cy="3717925"/>
          </a:xfrm>
          <a:prstGeom prst="rect">
            <a:avLst/>
          </a:prstGeom>
        </p:spPr>
      </p:pic>
    </p:spTree>
    <p:extLst>
      <p:ext uri="{BB962C8B-B14F-4D97-AF65-F5344CB8AC3E}">
        <p14:creationId xmlns:p14="http://schemas.microsoft.com/office/powerpoint/2010/main" val="1216473354"/>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C6886-6278-6D70-9257-36C3C2208609}"/>
            </a:ext>
          </a:extLst>
        </p:cNvPr>
        <p:cNvGrpSpPr/>
        <p:nvPr/>
      </p:nvGrpSpPr>
      <p:grpSpPr>
        <a:xfrm>
          <a:off x="0" y="0"/>
          <a:ext cx="0" cy="0"/>
          <a:chOff x="0" y="0"/>
          <a:chExt cx="0" cy="0"/>
        </a:xfrm>
      </p:grpSpPr>
      <p:pic>
        <p:nvPicPr>
          <p:cNvPr id="16386" name="Picture 2" descr="canty_title with web">
            <a:extLst>
              <a:ext uri="{FF2B5EF4-FFF2-40B4-BE49-F238E27FC236}">
                <a16:creationId xmlns:a16="http://schemas.microsoft.com/office/drawing/2014/main" id="{81C207EE-C3FC-E1BD-8AEA-E7E7A28704E3}"/>
              </a:ext>
            </a:extLst>
          </p:cNvPr>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6387" name="Text Box 3">
            <a:extLst>
              <a:ext uri="{FF2B5EF4-FFF2-40B4-BE49-F238E27FC236}">
                <a16:creationId xmlns:a16="http://schemas.microsoft.com/office/drawing/2014/main" id="{FB16A273-D202-2FC8-7DD6-9564275A3AF8}"/>
              </a:ext>
            </a:extLst>
          </p:cNvPr>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6388" name="Rectangle 4">
            <a:extLst>
              <a:ext uri="{FF2B5EF4-FFF2-40B4-BE49-F238E27FC236}">
                <a16:creationId xmlns:a16="http://schemas.microsoft.com/office/drawing/2014/main" id="{CD4D0059-62ED-68FB-9DD4-814613EAA026}"/>
              </a:ext>
            </a:extLst>
          </p:cNvPr>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2" name="Title 1">
            <a:extLst>
              <a:ext uri="{FF2B5EF4-FFF2-40B4-BE49-F238E27FC236}">
                <a16:creationId xmlns:a16="http://schemas.microsoft.com/office/drawing/2014/main" id="{8B555063-DF93-BBD2-2682-7ABEBE2B7AD2}"/>
              </a:ext>
            </a:extLst>
          </p:cNvPr>
          <p:cNvSpPr>
            <a:spLocks noGrp="1"/>
          </p:cNvSpPr>
          <p:nvPr>
            <p:ph type="title"/>
          </p:nvPr>
        </p:nvSpPr>
        <p:spPr>
          <a:xfrm>
            <a:off x="1104900" y="1417610"/>
            <a:ext cx="7696200" cy="650930"/>
          </a:xfrm>
        </p:spPr>
        <p:txBody>
          <a:bodyPr/>
          <a:lstStyle/>
          <a:p>
            <a:r>
              <a:rPr lang="en-US" sz="2400" u="sng" dirty="0">
                <a:latin typeface="Verdana" panose="020B0604030504040204" pitchFamily="34" charset="0"/>
                <a:ea typeface="Verdana" panose="020B0604030504040204" pitchFamily="34" charset="0"/>
              </a:rPr>
              <a:t>Current Industry Guidelines and Standards</a:t>
            </a:r>
          </a:p>
        </p:txBody>
      </p:sp>
      <p:sp>
        <p:nvSpPr>
          <p:cNvPr id="3" name="Content Placeholder 2">
            <a:extLst>
              <a:ext uri="{FF2B5EF4-FFF2-40B4-BE49-F238E27FC236}">
                <a16:creationId xmlns:a16="http://schemas.microsoft.com/office/drawing/2014/main" id="{664896B5-FA0F-61F6-035E-2AEA2F3A97D0}"/>
              </a:ext>
            </a:extLst>
          </p:cNvPr>
          <p:cNvSpPr>
            <a:spLocks noGrp="1"/>
          </p:cNvSpPr>
          <p:nvPr>
            <p:ph idx="1"/>
          </p:nvPr>
        </p:nvSpPr>
        <p:spPr>
          <a:xfrm>
            <a:off x="457200" y="2051700"/>
            <a:ext cx="8991599" cy="691500"/>
          </a:xfrm>
        </p:spPr>
        <p:txBody>
          <a:bodyPr/>
          <a:lstStyle/>
          <a:p>
            <a:pPr marL="0" indent="0" algn="just">
              <a:buNone/>
            </a:pPr>
            <a:r>
              <a:rPr lang="en-US" sz="1800" b="0" i="0" u="none" strike="noStrike" baseline="0" dirty="0">
                <a:latin typeface="Verdana" panose="020B0604030504040204" pitchFamily="34" charset="0"/>
              </a:rPr>
              <a:t>The industry is moving quickly, and existing standards and guidelines are primarily written around </a:t>
            </a:r>
            <a:r>
              <a:rPr lang="en-US" sz="1800" dirty="0">
                <a:latin typeface="Verdana" panose="020B0604030504040204" pitchFamily="34" charset="0"/>
              </a:rPr>
              <a:t>air cooling systems, with large gaps related to liquid cooled systems</a:t>
            </a:r>
            <a:endParaRPr lang="en-US" sz="1800" b="0" i="0" u="none" strike="noStrike" baseline="0" dirty="0">
              <a:latin typeface="Times New Roman" panose="02020603050405020304" pitchFamily="18" charset="0"/>
            </a:endParaRPr>
          </a:p>
        </p:txBody>
      </p:sp>
      <p:sp>
        <p:nvSpPr>
          <p:cNvPr id="8" name="AutoShape 2" descr=", AI generated">
            <a:extLst>
              <a:ext uri="{FF2B5EF4-FFF2-40B4-BE49-F238E27FC236}">
                <a16:creationId xmlns:a16="http://schemas.microsoft.com/office/drawing/2014/main" id="{91A7CD7B-1BFD-FDB8-090B-288B68DB825A}"/>
              </a:ext>
            </a:extLst>
          </p:cNvPr>
          <p:cNvSpPr>
            <a:spLocks noChangeAspect="1" noChangeArrowheads="1"/>
          </p:cNvSpPr>
          <p:nvPr/>
        </p:nvSpPr>
        <p:spPr bwMode="auto">
          <a:xfrm>
            <a:off x="4800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0" name="Picture 4" descr="logo">
            <a:extLst>
              <a:ext uri="{FF2B5EF4-FFF2-40B4-BE49-F238E27FC236}">
                <a16:creationId xmlns:a16="http://schemas.microsoft.com/office/drawing/2014/main" id="{78BF7946-E4FD-419C-A8A0-B8CBA78AE4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 y="3366364"/>
            <a:ext cx="1638300" cy="113042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Open Compute Project Foundation ...">
            <a:extLst>
              <a:ext uri="{FF2B5EF4-FFF2-40B4-BE49-F238E27FC236}">
                <a16:creationId xmlns:a16="http://schemas.microsoft.com/office/drawing/2014/main" id="{FAD6718D-A73F-A96A-314F-61DD1624F8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987" y="5369976"/>
            <a:ext cx="1792213" cy="726024"/>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8E2C5C03-A22A-32C7-757B-D3D89ACC2A70}"/>
              </a:ext>
            </a:extLst>
          </p:cNvPr>
          <p:cNvSpPr txBox="1">
            <a:spLocks/>
          </p:cNvSpPr>
          <p:nvPr/>
        </p:nvSpPr>
        <p:spPr bwMode="auto">
          <a:xfrm>
            <a:off x="2678188" y="2975970"/>
            <a:ext cx="6781799" cy="691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FontTx/>
              <a:buNone/>
            </a:pPr>
            <a:r>
              <a:rPr lang="en-US" sz="1400" b="0" i="0" dirty="0">
                <a:solidFill>
                  <a:srgbClr val="000000"/>
                </a:solidFill>
                <a:effectLst/>
                <a:latin typeface="Verdana" panose="020B0604030504040204" pitchFamily="34" charset="0"/>
                <a:ea typeface="Verdana" panose="020B0604030504040204" pitchFamily="34" charset="0"/>
              </a:rPr>
              <a:t>American Society of Heating Refrigerating and Air-Conditioning Engineers</a:t>
            </a:r>
          </a:p>
          <a:p>
            <a:pPr algn="just">
              <a:buFontTx/>
              <a:buChar char="-"/>
            </a:pPr>
            <a:r>
              <a:rPr lang="en-US" sz="1400" kern="0" dirty="0">
                <a:solidFill>
                  <a:srgbClr val="000000"/>
                </a:solidFill>
                <a:latin typeface="Verdana" panose="020B0604030504040204" pitchFamily="34" charset="0"/>
                <a:ea typeface="Verdana" panose="020B0604030504040204" pitchFamily="34" charset="0"/>
              </a:rPr>
              <a:t>TC 9.9 deals with Data Centre cooling</a:t>
            </a:r>
          </a:p>
          <a:p>
            <a:pPr algn="just">
              <a:buFontTx/>
              <a:buChar char="-"/>
            </a:pPr>
            <a:r>
              <a:rPr lang="en-US" sz="1400" kern="0" dirty="0">
                <a:solidFill>
                  <a:srgbClr val="000000"/>
                </a:solidFill>
                <a:latin typeface="Verdana" panose="020B0604030504040204" pitchFamily="34" charset="0"/>
                <a:ea typeface="Verdana" panose="020B0604030504040204" pitchFamily="34" charset="0"/>
              </a:rPr>
              <a:t>Members / contributors include global leading companies in IT software / hardware companies as well as cooling system hardware and coolant chemical manufacturers</a:t>
            </a:r>
          </a:p>
          <a:p>
            <a:pPr algn="just">
              <a:buFontTx/>
              <a:buChar char="-"/>
            </a:pPr>
            <a:r>
              <a:rPr lang="en-US" sz="1400" kern="0" dirty="0">
                <a:solidFill>
                  <a:srgbClr val="000000"/>
                </a:solidFill>
                <a:latin typeface="Verdana" panose="020B0604030504040204" pitchFamily="34" charset="0"/>
                <a:ea typeface="Verdana" panose="020B0604030504040204" pitchFamily="34" charset="0"/>
              </a:rPr>
              <a:t>Last document published in 2021</a:t>
            </a:r>
          </a:p>
          <a:p>
            <a:pPr algn="just">
              <a:buFontTx/>
              <a:buChar char="-"/>
            </a:pPr>
            <a:r>
              <a:rPr lang="en-US" sz="1400" kern="0" dirty="0">
                <a:solidFill>
                  <a:srgbClr val="000000"/>
                </a:solidFill>
                <a:latin typeface="Verdana" panose="020B0604030504040204" pitchFamily="34" charset="0"/>
                <a:ea typeface="Verdana" panose="020B0604030504040204" pitchFamily="34" charset="0"/>
              </a:rPr>
              <a:t>Updated version with heavy focus on liquid cooling expected in 2026-2027</a:t>
            </a:r>
          </a:p>
        </p:txBody>
      </p:sp>
      <p:sp>
        <p:nvSpPr>
          <p:cNvPr id="7" name="Content Placeholder 2">
            <a:extLst>
              <a:ext uri="{FF2B5EF4-FFF2-40B4-BE49-F238E27FC236}">
                <a16:creationId xmlns:a16="http://schemas.microsoft.com/office/drawing/2014/main" id="{7F165DFA-F883-C237-1DA7-9B0924E3C9A2}"/>
              </a:ext>
            </a:extLst>
          </p:cNvPr>
          <p:cNvSpPr txBox="1">
            <a:spLocks/>
          </p:cNvSpPr>
          <p:nvPr/>
        </p:nvSpPr>
        <p:spPr bwMode="auto">
          <a:xfrm>
            <a:off x="2678189" y="5252100"/>
            <a:ext cx="6781799" cy="691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a:buFontTx/>
              <a:buChar char="-"/>
            </a:pPr>
            <a:r>
              <a:rPr lang="en-US" sz="1400" kern="0" dirty="0">
                <a:solidFill>
                  <a:srgbClr val="000000"/>
                </a:solidFill>
                <a:latin typeface="Verdana" panose="020B0604030504040204" pitchFamily="34" charset="0"/>
                <a:ea typeface="Verdana" panose="020B0604030504040204" pitchFamily="34" charset="0"/>
              </a:rPr>
              <a:t>Not a formal standards body, and is more a collaborative community working on an area of common interest</a:t>
            </a:r>
          </a:p>
          <a:p>
            <a:pPr algn="just">
              <a:buFontTx/>
              <a:buChar char="-"/>
            </a:pPr>
            <a:r>
              <a:rPr lang="en-US" sz="1400" kern="0" dirty="0">
                <a:solidFill>
                  <a:srgbClr val="000000"/>
                </a:solidFill>
                <a:latin typeface="Verdana" panose="020B0604030504040204" pitchFamily="34" charset="0"/>
                <a:ea typeface="Verdana" panose="020B0604030504040204" pitchFamily="34" charset="0"/>
              </a:rPr>
              <a:t>Similar membership profile as ASHRAE</a:t>
            </a:r>
          </a:p>
          <a:p>
            <a:pPr algn="just">
              <a:buFontTx/>
              <a:buChar char="-"/>
            </a:pPr>
            <a:r>
              <a:rPr lang="en-US" sz="1400" kern="0" dirty="0">
                <a:solidFill>
                  <a:srgbClr val="000000"/>
                </a:solidFill>
                <a:latin typeface="Verdana" panose="020B0604030504040204" pitchFamily="34" charset="0"/>
                <a:ea typeface="Verdana" panose="020B0604030504040204" pitchFamily="34" charset="0"/>
              </a:rPr>
              <a:t>Publish more regular recommendations or guidelines than ASHRAE</a:t>
            </a:r>
          </a:p>
        </p:txBody>
      </p:sp>
      <p:cxnSp>
        <p:nvCxnSpPr>
          <p:cNvPr id="10" name="Straight Connector 9">
            <a:extLst>
              <a:ext uri="{FF2B5EF4-FFF2-40B4-BE49-F238E27FC236}">
                <a16:creationId xmlns:a16="http://schemas.microsoft.com/office/drawing/2014/main" id="{8EBED265-0EA6-1C52-8FB2-D8B2F5168881}"/>
              </a:ext>
            </a:extLst>
          </p:cNvPr>
          <p:cNvCxnSpPr/>
          <p:nvPr/>
        </p:nvCxnSpPr>
        <p:spPr>
          <a:xfrm>
            <a:off x="647699" y="5105400"/>
            <a:ext cx="8610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319131"/>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C6886-6278-6D70-9257-36C3C2208609}"/>
            </a:ext>
          </a:extLst>
        </p:cNvPr>
        <p:cNvGrpSpPr/>
        <p:nvPr/>
      </p:nvGrpSpPr>
      <p:grpSpPr>
        <a:xfrm>
          <a:off x="0" y="0"/>
          <a:ext cx="0" cy="0"/>
          <a:chOff x="0" y="0"/>
          <a:chExt cx="0" cy="0"/>
        </a:xfrm>
      </p:grpSpPr>
      <p:pic>
        <p:nvPicPr>
          <p:cNvPr id="16386" name="Picture 2" descr="canty_title with web">
            <a:extLst>
              <a:ext uri="{FF2B5EF4-FFF2-40B4-BE49-F238E27FC236}">
                <a16:creationId xmlns:a16="http://schemas.microsoft.com/office/drawing/2014/main" id="{81C207EE-C3FC-E1BD-8AEA-E7E7A28704E3}"/>
              </a:ext>
            </a:extLst>
          </p:cNvPr>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6387" name="Text Box 3">
            <a:extLst>
              <a:ext uri="{FF2B5EF4-FFF2-40B4-BE49-F238E27FC236}">
                <a16:creationId xmlns:a16="http://schemas.microsoft.com/office/drawing/2014/main" id="{FB16A273-D202-2FC8-7DD6-9564275A3AF8}"/>
              </a:ext>
            </a:extLst>
          </p:cNvPr>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6388" name="Rectangle 4">
            <a:extLst>
              <a:ext uri="{FF2B5EF4-FFF2-40B4-BE49-F238E27FC236}">
                <a16:creationId xmlns:a16="http://schemas.microsoft.com/office/drawing/2014/main" id="{CD4D0059-62ED-68FB-9DD4-814613EAA026}"/>
              </a:ext>
            </a:extLst>
          </p:cNvPr>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2" name="Title 1">
            <a:extLst>
              <a:ext uri="{FF2B5EF4-FFF2-40B4-BE49-F238E27FC236}">
                <a16:creationId xmlns:a16="http://schemas.microsoft.com/office/drawing/2014/main" id="{8B555063-DF93-BBD2-2682-7ABEBE2B7AD2}"/>
              </a:ext>
            </a:extLst>
          </p:cNvPr>
          <p:cNvSpPr>
            <a:spLocks noGrp="1"/>
          </p:cNvSpPr>
          <p:nvPr>
            <p:ph type="title"/>
          </p:nvPr>
        </p:nvSpPr>
        <p:spPr>
          <a:xfrm>
            <a:off x="1104900" y="1417610"/>
            <a:ext cx="7696200" cy="650930"/>
          </a:xfrm>
        </p:spPr>
        <p:txBody>
          <a:bodyPr/>
          <a:lstStyle/>
          <a:p>
            <a:r>
              <a:rPr lang="en-US" sz="2400" u="sng" dirty="0">
                <a:latin typeface="Verdana" panose="020B0604030504040204" pitchFamily="34" charset="0"/>
                <a:ea typeface="Verdana" panose="020B0604030504040204" pitchFamily="34" charset="0"/>
              </a:rPr>
              <a:t>Types of Liquid Cooling</a:t>
            </a:r>
          </a:p>
        </p:txBody>
      </p:sp>
      <p:sp>
        <p:nvSpPr>
          <p:cNvPr id="8" name="AutoShape 2" descr=", AI generated">
            <a:extLst>
              <a:ext uri="{FF2B5EF4-FFF2-40B4-BE49-F238E27FC236}">
                <a16:creationId xmlns:a16="http://schemas.microsoft.com/office/drawing/2014/main" id="{91A7CD7B-1BFD-FDB8-090B-288B68DB825A}"/>
              </a:ext>
            </a:extLst>
          </p:cNvPr>
          <p:cNvSpPr>
            <a:spLocks noChangeAspect="1" noChangeArrowheads="1"/>
          </p:cNvSpPr>
          <p:nvPr/>
        </p:nvSpPr>
        <p:spPr bwMode="auto">
          <a:xfrm>
            <a:off x="4800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48E2F1E6-9E74-F343-FB68-70236CFC1DBE}"/>
              </a:ext>
            </a:extLst>
          </p:cNvPr>
          <p:cNvPicPr>
            <a:picLocks noChangeAspect="1"/>
          </p:cNvPicPr>
          <p:nvPr/>
        </p:nvPicPr>
        <p:blipFill>
          <a:blip r:embed="rId4"/>
          <a:stretch>
            <a:fillRect/>
          </a:stretch>
        </p:blipFill>
        <p:spPr>
          <a:xfrm>
            <a:off x="432260" y="3480447"/>
            <a:ext cx="4520739" cy="2920353"/>
          </a:xfrm>
          <a:prstGeom prst="rect">
            <a:avLst/>
          </a:prstGeom>
        </p:spPr>
      </p:pic>
      <p:sp>
        <p:nvSpPr>
          <p:cNvPr id="6" name="AutoShape 2">
            <a:extLst>
              <a:ext uri="{FF2B5EF4-FFF2-40B4-BE49-F238E27FC236}">
                <a16:creationId xmlns:a16="http://schemas.microsoft.com/office/drawing/2014/main" id="{8870020E-31A0-871F-47E1-53CE591A5E5D}"/>
              </a:ext>
            </a:extLst>
          </p:cNvPr>
          <p:cNvSpPr>
            <a:spLocks noChangeAspect="1" noChangeArrowheads="1"/>
          </p:cNvSpPr>
          <p:nvPr/>
        </p:nvSpPr>
        <p:spPr bwMode="auto">
          <a:xfrm>
            <a:off x="4953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5E0F5C4B-9C4B-25C6-DFFA-2779B6FA3CAF}"/>
              </a:ext>
            </a:extLst>
          </p:cNvPr>
          <p:cNvPicPr>
            <a:picLocks noChangeAspect="1"/>
          </p:cNvPicPr>
          <p:nvPr/>
        </p:nvPicPr>
        <p:blipFill>
          <a:blip r:embed="rId5"/>
          <a:stretch>
            <a:fillRect/>
          </a:stretch>
        </p:blipFill>
        <p:spPr>
          <a:xfrm>
            <a:off x="5024056" y="3500186"/>
            <a:ext cx="4480686" cy="2900614"/>
          </a:xfrm>
          <a:prstGeom prst="rect">
            <a:avLst/>
          </a:prstGeom>
        </p:spPr>
      </p:pic>
      <p:sp>
        <p:nvSpPr>
          <p:cNvPr id="13" name="Content Placeholder 2">
            <a:extLst>
              <a:ext uri="{FF2B5EF4-FFF2-40B4-BE49-F238E27FC236}">
                <a16:creationId xmlns:a16="http://schemas.microsoft.com/office/drawing/2014/main" id="{74A4ED71-DC57-4E88-DBD7-D48DE26D4E1E}"/>
              </a:ext>
            </a:extLst>
          </p:cNvPr>
          <p:cNvSpPr txBox="1">
            <a:spLocks/>
          </p:cNvSpPr>
          <p:nvPr/>
        </p:nvSpPr>
        <p:spPr bwMode="auto">
          <a:xfrm>
            <a:off x="1676398" y="2236913"/>
            <a:ext cx="1892903" cy="3851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FontTx/>
              <a:buNone/>
            </a:pPr>
            <a:r>
              <a:rPr lang="en-US" sz="1800" b="0" i="0" u="sng" strike="noStrike" baseline="0" dirty="0">
                <a:latin typeface="Verdana" panose="020B0604030504040204" pitchFamily="34" charset="0"/>
              </a:rPr>
              <a:t>Direct to Chip</a:t>
            </a:r>
            <a:endParaRPr lang="en-US" sz="1800" u="sng" kern="0" dirty="0">
              <a:latin typeface="Times New Roman" panose="02020603050405020304" pitchFamily="18" charset="0"/>
            </a:endParaRPr>
          </a:p>
        </p:txBody>
      </p:sp>
      <p:sp>
        <p:nvSpPr>
          <p:cNvPr id="16" name="Content Placeholder 2">
            <a:extLst>
              <a:ext uri="{FF2B5EF4-FFF2-40B4-BE49-F238E27FC236}">
                <a16:creationId xmlns:a16="http://schemas.microsoft.com/office/drawing/2014/main" id="{99713315-DA20-9B88-F6D0-BC0E1D9802F3}"/>
              </a:ext>
            </a:extLst>
          </p:cNvPr>
          <p:cNvSpPr txBox="1">
            <a:spLocks/>
          </p:cNvSpPr>
          <p:nvPr/>
        </p:nvSpPr>
        <p:spPr bwMode="auto">
          <a:xfrm>
            <a:off x="6450766" y="2236913"/>
            <a:ext cx="1435703" cy="3851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FontTx/>
              <a:buNone/>
            </a:pPr>
            <a:r>
              <a:rPr lang="en-US" sz="1800" b="0" i="0" u="sng" strike="noStrike" baseline="0" dirty="0">
                <a:latin typeface="Verdana" panose="020B0604030504040204" pitchFamily="34" charset="0"/>
              </a:rPr>
              <a:t>Immersion</a:t>
            </a:r>
            <a:endParaRPr lang="en-US" sz="1800" u="sng" kern="0" dirty="0">
              <a:latin typeface="Times New Roman" panose="02020603050405020304" pitchFamily="18" charset="0"/>
            </a:endParaRPr>
          </a:p>
        </p:txBody>
      </p:sp>
      <p:sp>
        <p:nvSpPr>
          <p:cNvPr id="18" name="Content Placeholder 2">
            <a:extLst>
              <a:ext uri="{FF2B5EF4-FFF2-40B4-BE49-F238E27FC236}">
                <a16:creationId xmlns:a16="http://schemas.microsoft.com/office/drawing/2014/main" id="{30E07CAB-B2E9-AC51-01F5-4F5DDC0DBFBB}"/>
              </a:ext>
            </a:extLst>
          </p:cNvPr>
          <p:cNvSpPr txBox="1">
            <a:spLocks/>
          </p:cNvSpPr>
          <p:nvPr/>
        </p:nvSpPr>
        <p:spPr bwMode="auto">
          <a:xfrm>
            <a:off x="362481" y="2574202"/>
            <a:ext cx="4520739" cy="3851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1800" kern="0" dirty="0">
                <a:latin typeface="Verdana" panose="020B0604030504040204" pitchFamily="34" charset="0"/>
                <a:ea typeface="Verdana" panose="020B0604030504040204" pitchFamily="34" charset="0"/>
              </a:rPr>
              <a:t>Cold plate through which coolant flows in micro channels, is mounted onto the chip itself</a:t>
            </a:r>
          </a:p>
        </p:txBody>
      </p:sp>
      <p:sp>
        <p:nvSpPr>
          <p:cNvPr id="19" name="Content Placeholder 2">
            <a:extLst>
              <a:ext uri="{FF2B5EF4-FFF2-40B4-BE49-F238E27FC236}">
                <a16:creationId xmlns:a16="http://schemas.microsoft.com/office/drawing/2014/main" id="{310D4A91-C182-112E-2A2D-C03E95AB1B24}"/>
              </a:ext>
            </a:extLst>
          </p:cNvPr>
          <p:cNvSpPr txBox="1">
            <a:spLocks/>
          </p:cNvSpPr>
          <p:nvPr/>
        </p:nvSpPr>
        <p:spPr bwMode="auto">
          <a:xfrm>
            <a:off x="5105400" y="2815220"/>
            <a:ext cx="4340999" cy="3851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1800" kern="0" dirty="0">
                <a:latin typeface="Verdana" panose="020B0604030504040204" pitchFamily="34" charset="0"/>
                <a:ea typeface="Verdana" panose="020B0604030504040204" pitchFamily="34" charset="0"/>
              </a:rPr>
              <a:t>Entire Rack is submerged in coolant</a:t>
            </a:r>
          </a:p>
        </p:txBody>
      </p:sp>
    </p:spTree>
    <p:extLst>
      <p:ext uri="{BB962C8B-B14F-4D97-AF65-F5344CB8AC3E}">
        <p14:creationId xmlns:p14="http://schemas.microsoft.com/office/powerpoint/2010/main" val="3209802365"/>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C6886-6278-6D70-9257-36C3C2208609}"/>
            </a:ext>
          </a:extLst>
        </p:cNvPr>
        <p:cNvGrpSpPr/>
        <p:nvPr/>
      </p:nvGrpSpPr>
      <p:grpSpPr>
        <a:xfrm>
          <a:off x="0" y="0"/>
          <a:ext cx="0" cy="0"/>
          <a:chOff x="0" y="0"/>
          <a:chExt cx="0" cy="0"/>
        </a:xfrm>
      </p:grpSpPr>
      <p:pic>
        <p:nvPicPr>
          <p:cNvPr id="16386" name="Picture 2" descr="canty_title with web">
            <a:extLst>
              <a:ext uri="{FF2B5EF4-FFF2-40B4-BE49-F238E27FC236}">
                <a16:creationId xmlns:a16="http://schemas.microsoft.com/office/drawing/2014/main" id="{81C207EE-C3FC-E1BD-8AEA-E7E7A28704E3}"/>
              </a:ext>
            </a:extLst>
          </p:cNvPr>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6387" name="Text Box 3">
            <a:extLst>
              <a:ext uri="{FF2B5EF4-FFF2-40B4-BE49-F238E27FC236}">
                <a16:creationId xmlns:a16="http://schemas.microsoft.com/office/drawing/2014/main" id="{FB16A273-D202-2FC8-7DD6-9564275A3AF8}"/>
              </a:ext>
            </a:extLst>
          </p:cNvPr>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6388" name="Rectangle 4">
            <a:extLst>
              <a:ext uri="{FF2B5EF4-FFF2-40B4-BE49-F238E27FC236}">
                <a16:creationId xmlns:a16="http://schemas.microsoft.com/office/drawing/2014/main" id="{CD4D0059-62ED-68FB-9DD4-814613EAA026}"/>
              </a:ext>
            </a:extLst>
          </p:cNvPr>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8" name="AutoShape 2" descr=", AI generated">
            <a:extLst>
              <a:ext uri="{FF2B5EF4-FFF2-40B4-BE49-F238E27FC236}">
                <a16:creationId xmlns:a16="http://schemas.microsoft.com/office/drawing/2014/main" id="{91A7CD7B-1BFD-FDB8-090B-288B68DB825A}"/>
              </a:ext>
            </a:extLst>
          </p:cNvPr>
          <p:cNvSpPr>
            <a:spLocks noChangeAspect="1" noChangeArrowheads="1"/>
          </p:cNvSpPr>
          <p:nvPr/>
        </p:nvSpPr>
        <p:spPr bwMode="auto">
          <a:xfrm>
            <a:off x="4800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2">
            <a:extLst>
              <a:ext uri="{FF2B5EF4-FFF2-40B4-BE49-F238E27FC236}">
                <a16:creationId xmlns:a16="http://schemas.microsoft.com/office/drawing/2014/main" id="{8870020E-31A0-871F-47E1-53CE591A5E5D}"/>
              </a:ext>
            </a:extLst>
          </p:cNvPr>
          <p:cNvSpPr>
            <a:spLocks noChangeAspect="1" noChangeArrowheads="1"/>
          </p:cNvSpPr>
          <p:nvPr/>
        </p:nvSpPr>
        <p:spPr bwMode="auto">
          <a:xfrm>
            <a:off x="4953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Picture 19">
            <a:extLst>
              <a:ext uri="{FF2B5EF4-FFF2-40B4-BE49-F238E27FC236}">
                <a16:creationId xmlns:a16="http://schemas.microsoft.com/office/drawing/2014/main" id="{4A4D8C33-15EC-DE28-48CF-36978B76998C}"/>
              </a:ext>
            </a:extLst>
          </p:cNvPr>
          <p:cNvPicPr>
            <a:picLocks noChangeAspect="1"/>
          </p:cNvPicPr>
          <p:nvPr/>
        </p:nvPicPr>
        <p:blipFill>
          <a:blip r:embed="rId4"/>
          <a:stretch>
            <a:fillRect/>
          </a:stretch>
        </p:blipFill>
        <p:spPr>
          <a:xfrm>
            <a:off x="1507467" y="2608045"/>
            <a:ext cx="6891065" cy="3828370"/>
          </a:xfrm>
          <a:prstGeom prst="rect">
            <a:avLst/>
          </a:prstGeom>
        </p:spPr>
      </p:pic>
      <p:sp>
        <p:nvSpPr>
          <p:cNvPr id="21" name="Content Placeholder 2">
            <a:extLst>
              <a:ext uri="{FF2B5EF4-FFF2-40B4-BE49-F238E27FC236}">
                <a16:creationId xmlns:a16="http://schemas.microsoft.com/office/drawing/2014/main" id="{AF863039-B207-99C8-7BE6-BD174B6F3573}"/>
              </a:ext>
            </a:extLst>
          </p:cNvPr>
          <p:cNvSpPr txBox="1">
            <a:spLocks/>
          </p:cNvSpPr>
          <p:nvPr/>
        </p:nvSpPr>
        <p:spPr bwMode="auto">
          <a:xfrm>
            <a:off x="330200" y="1971450"/>
            <a:ext cx="9245600" cy="7409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FontTx/>
              <a:buNone/>
            </a:pPr>
            <a:r>
              <a:rPr lang="en-US" sz="1800" b="0" i="0" u="none" strike="noStrike" baseline="0" dirty="0">
                <a:latin typeface="Verdana" panose="020B0604030504040204" pitchFamily="34" charset="0"/>
              </a:rPr>
              <a:t>Technology Cooling System (TCS) loops, circulate liquid coolant between a Coolant Distribution Unit (CDU) and the Cold Plates or the Immersion Bath</a:t>
            </a:r>
          </a:p>
        </p:txBody>
      </p:sp>
      <p:sp>
        <p:nvSpPr>
          <p:cNvPr id="22" name="Title 1">
            <a:extLst>
              <a:ext uri="{FF2B5EF4-FFF2-40B4-BE49-F238E27FC236}">
                <a16:creationId xmlns:a16="http://schemas.microsoft.com/office/drawing/2014/main" id="{FF167B14-0D9C-1B60-21AE-3AD725315E58}"/>
              </a:ext>
            </a:extLst>
          </p:cNvPr>
          <p:cNvSpPr>
            <a:spLocks noGrp="1"/>
          </p:cNvSpPr>
          <p:nvPr>
            <p:ph type="title"/>
          </p:nvPr>
        </p:nvSpPr>
        <p:spPr>
          <a:xfrm>
            <a:off x="1104900" y="1417610"/>
            <a:ext cx="7696200" cy="650930"/>
          </a:xfrm>
        </p:spPr>
        <p:txBody>
          <a:bodyPr/>
          <a:lstStyle/>
          <a:p>
            <a:r>
              <a:rPr lang="en-US" sz="2400" u="sng" dirty="0">
                <a:latin typeface="Verdana" panose="020B0604030504040204" pitchFamily="34" charset="0"/>
                <a:ea typeface="Verdana" panose="020B0604030504040204" pitchFamily="34" charset="0"/>
              </a:rPr>
              <a:t>Types of Liquid Cooling</a:t>
            </a:r>
          </a:p>
        </p:txBody>
      </p:sp>
    </p:spTree>
    <p:extLst>
      <p:ext uri="{BB962C8B-B14F-4D97-AF65-F5344CB8AC3E}">
        <p14:creationId xmlns:p14="http://schemas.microsoft.com/office/powerpoint/2010/main" val="2698309127"/>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C6886-6278-6D70-9257-36C3C220860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80FD4CA-502B-4F41-D59D-76821C80EFE9}"/>
              </a:ext>
            </a:extLst>
          </p:cNvPr>
          <p:cNvPicPr>
            <a:picLocks noChangeAspect="1"/>
          </p:cNvPicPr>
          <p:nvPr/>
        </p:nvPicPr>
        <p:blipFill>
          <a:blip r:embed="rId3"/>
          <a:stretch>
            <a:fillRect/>
          </a:stretch>
        </p:blipFill>
        <p:spPr>
          <a:xfrm>
            <a:off x="324164" y="4648200"/>
            <a:ext cx="9245600" cy="1905000"/>
          </a:xfrm>
          <a:prstGeom prst="rect">
            <a:avLst/>
          </a:prstGeom>
        </p:spPr>
      </p:pic>
      <p:pic>
        <p:nvPicPr>
          <p:cNvPr id="16386" name="Picture 2" descr="canty_title with web">
            <a:extLst>
              <a:ext uri="{FF2B5EF4-FFF2-40B4-BE49-F238E27FC236}">
                <a16:creationId xmlns:a16="http://schemas.microsoft.com/office/drawing/2014/main" id="{81C207EE-C3FC-E1BD-8AEA-E7E7A28704E3}"/>
              </a:ext>
            </a:extLst>
          </p:cNvPr>
          <p:cNvPicPr>
            <a:picLocks noChangeAspect="1" noChangeArrowheads="1"/>
          </p:cNvPicPr>
          <p:nvPr/>
        </p:nvPicPr>
        <p:blipFill>
          <a:blip r:embed="rId4" cstate="print"/>
          <a:srcRect/>
          <a:stretch>
            <a:fillRect/>
          </a:stretch>
        </p:blipFill>
        <p:spPr bwMode="auto">
          <a:xfrm>
            <a:off x="330200" y="152400"/>
            <a:ext cx="9245600" cy="1047750"/>
          </a:xfrm>
          <a:prstGeom prst="rect">
            <a:avLst/>
          </a:prstGeom>
          <a:noFill/>
          <a:ln w="9525">
            <a:noFill/>
            <a:miter lim="800000"/>
            <a:headEnd/>
            <a:tailEnd/>
          </a:ln>
        </p:spPr>
      </p:pic>
      <p:sp>
        <p:nvSpPr>
          <p:cNvPr id="16387" name="Text Box 3">
            <a:extLst>
              <a:ext uri="{FF2B5EF4-FFF2-40B4-BE49-F238E27FC236}">
                <a16:creationId xmlns:a16="http://schemas.microsoft.com/office/drawing/2014/main" id="{FB16A273-D202-2FC8-7DD6-9564275A3AF8}"/>
              </a:ext>
            </a:extLst>
          </p:cNvPr>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6388" name="Rectangle 4">
            <a:extLst>
              <a:ext uri="{FF2B5EF4-FFF2-40B4-BE49-F238E27FC236}">
                <a16:creationId xmlns:a16="http://schemas.microsoft.com/office/drawing/2014/main" id="{CD4D0059-62ED-68FB-9DD4-814613EAA026}"/>
              </a:ext>
            </a:extLst>
          </p:cNvPr>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8" name="AutoShape 2" descr=", AI generated">
            <a:extLst>
              <a:ext uri="{FF2B5EF4-FFF2-40B4-BE49-F238E27FC236}">
                <a16:creationId xmlns:a16="http://schemas.microsoft.com/office/drawing/2014/main" id="{91A7CD7B-1BFD-FDB8-090B-288B68DB825A}"/>
              </a:ext>
            </a:extLst>
          </p:cNvPr>
          <p:cNvSpPr>
            <a:spLocks noChangeAspect="1" noChangeArrowheads="1"/>
          </p:cNvSpPr>
          <p:nvPr/>
        </p:nvSpPr>
        <p:spPr bwMode="auto">
          <a:xfrm>
            <a:off x="4800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2">
            <a:extLst>
              <a:ext uri="{FF2B5EF4-FFF2-40B4-BE49-F238E27FC236}">
                <a16:creationId xmlns:a16="http://schemas.microsoft.com/office/drawing/2014/main" id="{8870020E-31A0-871F-47E1-53CE591A5E5D}"/>
              </a:ext>
            </a:extLst>
          </p:cNvPr>
          <p:cNvSpPr>
            <a:spLocks noChangeAspect="1" noChangeArrowheads="1"/>
          </p:cNvSpPr>
          <p:nvPr/>
        </p:nvSpPr>
        <p:spPr bwMode="auto">
          <a:xfrm>
            <a:off x="4953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Content Placeholder 2">
            <a:extLst>
              <a:ext uri="{FF2B5EF4-FFF2-40B4-BE49-F238E27FC236}">
                <a16:creationId xmlns:a16="http://schemas.microsoft.com/office/drawing/2014/main" id="{AF863039-B207-99C8-7BE6-BD174B6F3573}"/>
              </a:ext>
            </a:extLst>
          </p:cNvPr>
          <p:cNvSpPr txBox="1">
            <a:spLocks/>
          </p:cNvSpPr>
          <p:nvPr/>
        </p:nvSpPr>
        <p:spPr bwMode="auto">
          <a:xfrm>
            <a:off x="330200" y="1971450"/>
            <a:ext cx="9245600" cy="3133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FontTx/>
              <a:buNone/>
            </a:pPr>
            <a:r>
              <a:rPr lang="en-US" sz="1800" b="0" i="0" u="none" strike="noStrike" baseline="0" dirty="0">
                <a:latin typeface="Verdana" panose="020B0604030504040204" pitchFamily="34" charset="0"/>
              </a:rPr>
              <a:t>The properties of the coolant fluid are critical, in order to ensure maximum heat transfer from the rack. Multiple parameters of the fluid require analysis;</a:t>
            </a:r>
          </a:p>
          <a:p>
            <a:pPr algn="just">
              <a:buFontTx/>
              <a:buChar char="-"/>
            </a:pPr>
            <a:r>
              <a:rPr lang="en-US" sz="1800" b="0" i="0" u="none" strike="noStrike" baseline="0" dirty="0">
                <a:latin typeface="Verdana" panose="020B0604030504040204" pitchFamily="34" charset="0"/>
              </a:rPr>
              <a:t>Ethylene Glyco</a:t>
            </a:r>
            <a:r>
              <a:rPr lang="en-US" sz="1800" dirty="0">
                <a:latin typeface="Verdana" panose="020B0604030504040204" pitchFamily="34" charset="0"/>
              </a:rPr>
              <a:t>l or Propylene Glycol Concentration (water / glycol mix)</a:t>
            </a:r>
          </a:p>
          <a:p>
            <a:pPr algn="just">
              <a:buFontTx/>
              <a:buChar char="-"/>
            </a:pPr>
            <a:r>
              <a:rPr lang="en-US" sz="1800" dirty="0">
                <a:latin typeface="Verdana" panose="020B0604030504040204" pitchFamily="34" charset="0"/>
              </a:rPr>
              <a:t>pH</a:t>
            </a:r>
          </a:p>
          <a:p>
            <a:pPr algn="just">
              <a:buFontTx/>
              <a:buChar char="-"/>
            </a:pPr>
            <a:r>
              <a:rPr lang="en-US" sz="1800" b="0" i="0" u="none" strike="noStrike" baseline="0" dirty="0">
                <a:latin typeface="Verdana" panose="020B0604030504040204" pitchFamily="34" charset="0"/>
              </a:rPr>
              <a:t>Hardness</a:t>
            </a:r>
          </a:p>
          <a:p>
            <a:pPr algn="just">
              <a:buFontTx/>
              <a:buChar char="-"/>
            </a:pPr>
            <a:r>
              <a:rPr lang="en-US" sz="1800" dirty="0">
                <a:latin typeface="Verdana" panose="020B0604030504040204" pitchFamily="34" charset="0"/>
              </a:rPr>
              <a:t>Sulfate Concentration</a:t>
            </a:r>
          </a:p>
          <a:p>
            <a:pPr algn="just">
              <a:buFontTx/>
              <a:buChar char="-"/>
            </a:pPr>
            <a:r>
              <a:rPr lang="en-US" sz="1800" b="0" i="0" u="none" strike="noStrike" baseline="0" dirty="0">
                <a:latin typeface="Verdana" panose="020B0604030504040204" pitchFamily="34" charset="0"/>
              </a:rPr>
              <a:t>Chloride Concentration</a:t>
            </a:r>
          </a:p>
          <a:p>
            <a:pPr algn="just">
              <a:buFontTx/>
              <a:buChar char="-"/>
            </a:pPr>
            <a:r>
              <a:rPr lang="en-US" sz="2200" b="1" dirty="0">
                <a:latin typeface="Verdana" panose="020B0604030504040204" pitchFamily="34" charset="0"/>
              </a:rPr>
              <a:t>Suspended Particulate Size and Concentration</a:t>
            </a:r>
            <a:endParaRPr lang="en-US" sz="2200" b="1" i="0" u="none" strike="noStrike" baseline="0" dirty="0">
              <a:latin typeface="Verdana" panose="020B0604030504040204" pitchFamily="34" charset="0"/>
            </a:endParaRPr>
          </a:p>
        </p:txBody>
      </p:sp>
      <p:sp>
        <p:nvSpPr>
          <p:cNvPr id="22" name="Title 1">
            <a:extLst>
              <a:ext uri="{FF2B5EF4-FFF2-40B4-BE49-F238E27FC236}">
                <a16:creationId xmlns:a16="http://schemas.microsoft.com/office/drawing/2014/main" id="{FF167B14-0D9C-1B60-21AE-3AD725315E58}"/>
              </a:ext>
            </a:extLst>
          </p:cNvPr>
          <p:cNvSpPr>
            <a:spLocks noGrp="1"/>
          </p:cNvSpPr>
          <p:nvPr>
            <p:ph type="title"/>
          </p:nvPr>
        </p:nvSpPr>
        <p:spPr>
          <a:xfrm>
            <a:off x="1104900" y="1417610"/>
            <a:ext cx="7696200" cy="650930"/>
          </a:xfrm>
        </p:spPr>
        <p:txBody>
          <a:bodyPr/>
          <a:lstStyle/>
          <a:p>
            <a:r>
              <a:rPr lang="en-US" sz="2400" u="sng" dirty="0">
                <a:latin typeface="Verdana" panose="020B0604030504040204" pitchFamily="34" charset="0"/>
                <a:ea typeface="Verdana" panose="020B0604030504040204" pitchFamily="34" charset="0"/>
              </a:rPr>
              <a:t>Coolant Properties</a:t>
            </a:r>
          </a:p>
        </p:txBody>
      </p:sp>
    </p:spTree>
    <p:extLst>
      <p:ext uri="{BB962C8B-B14F-4D97-AF65-F5344CB8AC3E}">
        <p14:creationId xmlns:p14="http://schemas.microsoft.com/office/powerpoint/2010/main" val="1526184784"/>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C6886-6278-6D70-9257-36C3C2208609}"/>
            </a:ext>
          </a:extLst>
        </p:cNvPr>
        <p:cNvGrpSpPr/>
        <p:nvPr/>
      </p:nvGrpSpPr>
      <p:grpSpPr>
        <a:xfrm>
          <a:off x="0" y="0"/>
          <a:ext cx="0" cy="0"/>
          <a:chOff x="0" y="0"/>
          <a:chExt cx="0" cy="0"/>
        </a:xfrm>
      </p:grpSpPr>
      <p:pic>
        <p:nvPicPr>
          <p:cNvPr id="16386" name="Picture 2" descr="canty_title with web">
            <a:extLst>
              <a:ext uri="{FF2B5EF4-FFF2-40B4-BE49-F238E27FC236}">
                <a16:creationId xmlns:a16="http://schemas.microsoft.com/office/drawing/2014/main" id="{81C207EE-C3FC-E1BD-8AEA-E7E7A28704E3}"/>
              </a:ext>
            </a:extLst>
          </p:cNvPr>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6387" name="Text Box 3">
            <a:extLst>
              <a:ext uri="{FF2B5EF4-FFF2-40B4-BE49-F238E27FC236}">
                <a16:creationId xmlns:a16="http://schemas.microsoft.com/office/drawing/2014/main" id="{FB16A273-D202-2FC8-7DD6-9564275A3AF8}"/>
              </a:ext>
            </a:extLst>
          </p:cNvPr>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6388" name="Rectangle 4">
            <a:extLst>
              <a:ext uri="{FF2B5EF4-FFF2-40B4-BE49-F238E27FC236}">
                <a16:creationId xmlns:a16="http://schemas.microsoft.com/office/drawing/2014/main" id="{CD4D0059-62ED-68FB-9DD4-814613EAA026}"/>
              </a:ext>
            </a:extLst>
          </p:cNvPr>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8" name="AutoShape 2" descr=", AI generated">
            <a:extLst>
              <a:ext uri="{FF2B5EF4-FFF2-40B4-BE49-F238E27FC236}">
                <a16:creationId xmlns:a16="http://schemas.microsoft.com/office/drawing/2014/main" id="{91A7CD7B-1BFD-FDB8-090B-288B68DB825A}"/>
              </a:ext>
            </a:extLst>
          </p:cNvPr>
          <p:cNvSpPr>
            <a:spLocks noChangeAspect="1" noChangeArrowheads="1"/>
          </p:cNvSpPr>
          <p:nvPr/>
        </p:nvSpPr>
        <p:spPr bwMode="auto">
          <a:xfrm>
            <a:off x="4800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2">
            <a:extLst>
              <a:ext uri="{FF2B5EF4-FFF2-40B4-BE49-F238E27FC236}">
                <a16:creationId xmlns:a16="http://schemas.microsoft.com/office/drawing/2014/main" id="{8870020E-31A0-871F-47E1-53CE591A5E5D}"/>
              </a:ext>
            </a:extLst>
          </p:cNvPr>
          <p:cNvSpPr>
            <a:spLocks noChangeAspect="1" noChangeArrowheads="1"/>
          </p:cNvSpPr>
          <p:nvPr/>
        </p:nvSpPr>
        <p:spPr bwMode="auto">
          <a:xfrm>
            <a:off x="4953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Content Placeholder 2">
            <a:extLst>
              <a:ext uri="{FF2B5EF4-FFF2-40B4-BE49-F238E27FC236}">
                <a16:creationId xmlns:a16="http://schemas.microsoft.com/office/drawing/2014/main" id="{AF863039-B207-99C8-7BE6-BD174B6F3573}"/>
              </a:ext>
            </a:extLst>
          </p:cNvPr>
          <p:cNvSpPr txBox="1">
            <a:spLocks/>
          </p:cNvSpPr>
          <p:nvPr/>
        </p:nvSpPr>
        <p:spPr bwMode="auto">
          <a:xfrm>
            <a:off x="362642" y="2133600"/>
            <a:ext cx="6114358"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pPr>
            <a:r>
              <a:rPr lang="en-US" sz="1800" b="0" i="0" u="none" strike="noStrike" baseline="0" dirty="0">
                <a:solidFill>
                  <a:srgbClr val="000000"/>
                </a:solidFill>
                <a:latin typeface="Verdana" panose="020B0604030504040204" pitchFamily="34" charset="0"/>
              </a:rPr>
              <a:t>Specifically for Direct to Chip Cooling;</a:t>
            </a:r>
          </a:p>
          <a:p>
            <a:pPr marL="0" indent="0" algn="just">
              <a:buNone/>
            </a:pPr>
            <a:endParaRPr lang="en-US" sz="1800" b="0" i="0" u="none" strike="noStrike" baseline="0" dirty="0">
              <a:solidFill>
                <a:srgbClr val="000000"/>
              </a:solidFill>
              <a:latin typeface="Verdana" panose="020B0604030504040204" pitchFamily="34" charset="0"/>
            </a:endParaRPr>
          </a:p>
          <a:p>
            <a:pPr algn="just"/>
            <a:r>
              <a:rPr lang="en-US" sz="1800" i="0" u="sng" strike="noStrike" baseline="0" dirty="0">
                <a:solidFill>
                  <a:srgbClr val="000000"/>
                </a:solidFill>
                <a:latin typeface="Verdana" panose="020B0604030504040204" pitchFamily="34" charset="0"/>
              </a:rPr>
              <a:t>Clogging of Micro Channels: </a:t>
            </a:r>
            <a:r>
              <a:rPr lang="en-US" sz="1800" b="0" i="0" u="none" strike="noStrike" baseline="0" dirty="0">
                <a:solidFill>
                  <a:srgbClr val="000000"/>
                </a:solidFill>
                <a:latin typeface="Verdana" panose="020B0604030504040204" pitchFamily="34" charset="0"/>
              </a:rPr>
              <a:t>Given the small size (100 – 500 micron), even minor particulate matter can plug these channels, causing severe, localized hot spots on the chip, leading to thermal throttling or catastrophic failure.</a:t>
            </a:r>
          </a:p>
          <a:p>
            <a:pPr algn="just"/>
            <a:endParaRPr lang="en-US" sz="1800" b="0" i="0" u="none" strike="noStrike" baseline="0" dirty="0">
              <a:solidFill>
                <a:srgbClr val="000000"/>
              </a:solidFill>
              <a:latin typeface="Verdana" panose="020B0604030504040204" pitchFamily="34" charset="0"/>
            </a:endParaRPr>
          </a:p>
          <a:p>
            <a:pPr algn="just"/>
            <a:r>
              <a:rPr lang="en-US" sz="1800" b="0" i="0" u="sng" strike="noStrike" baseline="0" dirty="0">
                <a:solidFill>
                  <a:srgbClr val="000000"/>
                </a:solidFill>
                <a:latin typeface="Verdana" panose="020B0604030504040204" pitchFamily="34" charset="0"/>
              </a:rPr>
              <a:t>Reduced Cooling Efficiency</a:t>
            </a:r>
            <a:r>
              <a:rPr lang="en-US" sz="1800" b="0" i="0" u="none" strike="noStrike" baseline="0" dirty="0">
                <a:solidFill>
                  <a:srgbClr val="000000"/>
                </a:solidFill>
                <a:latin typeface="Verdana" panose="020B0604030504040204" pitchFamily="34" charset="0"/>
              </a:rPr>
              <a:t>: Even before completely plugging a channel, as particles accumulate, they create insulating layers that reduce heat transfer efficiency. This forces cooling pumps to work harder and increases the overall thermal resistance of the system.</a:t>
            </a:r>
          </a:p>
        </p:txBody>
      </p:sp>
      <p:sp>
        <p:nvSpPr>
          <p:cNvPr id="22" name="Title 1">
            <a:extLst>
              <a:ext uri="{FF2B5EF4-FFF2-40B4-BE49-F238E27FC236}">
                <a16:creationId xmlns:a16="http://schemas.microsoft.com/office/drawing/2014/main" id="{FF167B14-0D9C-1B60-21AE-3AD725315E58}"/>
              </a:ext>
            </a:extLst>
          </p:cNvPr>
          <p:cNvSpPr>
            <a:spLocks noGrp="1"/>
          </p:cNvSpPr>
          <p:nvPr>
            <p:ph type="title"/>
          </p:nvPr>
        </p:nvSpPr>
        <p:spPr>
          <a:xfrm>
            <a:off x="1104900" y="1417610"/>
            <a:ext cx="7696200" cy="650930"/>
          </a:xfrm>
        </p:spPr>
        <p:txBody>
          <a:bodyPr/>
          <a:lstStyle/>
          <a:p>
            <a:r>
              <a:rPr lang="en-US" sz="2400" u="sng" dirty="0">
                <a:latin typeface="Verdana" panose="020B0604030504040204" pitchFamily="34" charset="0"/>
                <a:ea typeface="Verdana" panose="020B0604030504040204" pitchFamily="34" charset="0"/>
              </a:rPr>
              <a:t>Particle Contamination Issues</a:t>
            </a:r>
          </a:p>
        </p:txBody>
      </p:sp>
      <p:pic>
        <p:nvPicPr>
          <p:cNvPr id="3" name="Picture 2">
            <a:extLst>
              <a:ext uri="{FF2B5EF4-FFF2-40B4-BE49-F238E27FC236}">
                <a16:creationId xmlns:a16="http://schemas.microsoft.com/office/drawing/2014/main" id="{AB8D433B-9215-7025-0934-6A2CEDB3D15C}"/>
              </a:ext>
            </a:extLst>
          </p:cNvPr>
          <p:cNvPicPr>
            <a:picLocks noChangeAspect="1"/>
          </p:cNvPicPr>
          <p:nvPr/>
        </p:nvPicPr>
        <p:blipFill>
          <a:blip r:embed="rId4"/>
          <a:stretch>
            <a:fillRect/>
          </a:stretch>
        </p:blipFill>
        <p:spPr>
          <a:xfrm>
            <a:off x="6814218" y="2058274"/>
            <a:ext cx="2770890" cy="2087656"/>
          </a:xfrm>
          <a:prstGeom prst="rect">
            <a:avLst/>
          </a:prstGeom>
          <a:ln>
            <a:noFill/>
          </a:ln>
        </p:spPr>
      </p:pic>
      <p:pic>
        <p:nvPicPr>
          <p:cNvPr id="5" name="Picture 4">
            <a:extLst>
              <a:ext uri="{FF2B5EF4-FFF2-40B4-BE49-F238E27FC236}">
                <a16:creationId xmlns:a16="http://schemas.microsoft.com/office/drawing/2014/main" id="{7DEABF0D-04C4-0945-F9E3-48A2A1B98492}"/>
              </a:ext>
            </a:extLst>
          </p:cNvPr>
          <p:cNvPicPr>
            <a:picLocks noChangeAspect="1"/>
          </p:cNvPicPr>
          <p:nvPr/>
        </p:nvPicPr>
        <p:blipFill>
          <a:blip r:embed="rId5"/>
          <a:stretch>
            <a:fillRect/>
          </a:stretch>
        </p:blipFill>
        <p:spPr>
          <a:xfrm>
            <a:off x="6855968" y="4189720"/>
            <a:ext cx="2687390" cy="2271405"/>
          </a:xfrm>
          <a:prstGeom prst="rect">
            <a:avLst/>
          </a:prstGeom>
        </p:spPr>
      </p:pic>
    </p:spTree>
    <p:extLst>
      <p:ext uri="{BB962C8B-B14F-4D97-AF65-F5344CB8AC3E}">
        <p14:creationId xmlns:p14="http://schemas.microsoft.com/office/powerpoint/2010/main" val="3353221871"/>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C6886-6278-6D70-9257-36C3C2208609}"/>
            </a:ext>
          </a:extLst>
        </p:cNvPr>
        <p:cNvGrpSpPr/>
        <p:nvPr/>
      </p:nvGrpSpPr>
      <p:grpSpPr>
        <a:xfrm>
          <a:off x="0" y="0"/>
          <a:ext cx="0" cy="0"/>
          <a:chOff x="0" y="0"/>
          <a:chExt cx="0" cy="0"/>
        </a:xfrm>
      </p:grpSpPr>
      <p:pic>
        <p:nvPicPr>
          <p:cNvPr id="16386" name="Picture 2" descr="canty_title with web">
            <a:extLst>
              <a:ext uri="{FF2B5EF4-FFF2-40B4-BE49-F238E27FC236}">
                <a16:creationId xmlns:a16="http://schemas.microsoft.com/office/drawing/2014/main" id="{81C207EE-C3FC-E1BD-8AEA-E7E7A28704E3}"/>
              </a:ext>
            </a:extLst>
          </p:cNvPr>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6387" name="Text Box 3">
            <a:extLst>
              <a:ext uri="{FF2B5EF4-FFF2-40B4-BE49-F238E27FC236}">
                <a16:creationId xmlns:a16="http://schemas.microsoft.com/office/drawing/2014/main" id="{FB16A273-D202-2FC8-7DD6-9564275A3AF8}"/>
              </a:ext>
            </a:extLst>
          </p:cNvPr>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6388" name="Rectangle 4">
            <a:extLst>
              <a:ext uri="{FF2B5EF4-FFF2-40B4-BE49-F238E27FC236}">
                <a16:creationId xmlns:a16="http://schemas.microsoft.com/office/drawing/2014/main" id="{CD4D0059-62ED-68FB-9DD4-814613EAA026}"/>
              </a:ext>
            </a:extLst>
          </p:cNvPr>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8" name="AutoShape 2" descr=", AI generated">
            <a:extLst>
              <a:ext uri="{FF2B5EF4-FFF2-40B4-BE49-F238E27FC236}">
                <a16:creationId xmlns:a16="http://schemas.microsoft.com/office/drawing/2014/main" id="{91A7CD7B-1BFD-FDB8-090B-288B68DB825A}"/>
              </a:ext>
            </a:extLst>
          </p:cNvPr>
          <p:cNvSpPr>
            <a:spLocks noChangeAspect="1" noChangeArrowheads="1"/>
          </p:cNvSpPr>
          <p:nvPr/>
        </p:nvSpPr>
        <p:spPr bwMode="auto">
          <a:xfrm>
            <a:off x="4800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2">
            <a:extLst>
              <a:ext uri="{FF2B5EF4-FFF2-40B4-BE49-F238E27FC236}">
                <a16:creationId xmlns:a16="http://schemas.microsoft.com/office/drawing/2014/main" id="{8870020E-31A0-871F-47E1-53CE591A5E5D}"/>
              </a:ext>
            </a:extLst>
          </p:cNvPr>
          <p:cNvSpPr>
            <a:spLocks noChangeAspect="1" noChangeArrowheads="1"/>
          </p:cNvSpPr>
          <p:nvPr/>
        </p:nvSpPr>
        <p:spPr bwMode="auto">
          <a:xfrm>
            <a:off x="4953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Content Placeholder 2">
            <a:extLst>
              <a:ext uri="{FF2B5EF4-FFF2-40B4-BE49-F238E27FC236}">
                <a16:creationId xmlns:a16="http://schemas.microsoft.com/office/drawing/2014/main" id="{AF863039-B207-99C8-7BE6-BD174B6F3573}"/>
              </a:ext>
            </a:extLst>
          </p:cNvPr>
          <p:cNvSpPr txBox="1">
            <a:spLocks/>
          </p:cNvSpPr>
          <p:nvPr/>
        </p:nvSpPr>
        <p:spPr bwMode="auto">
          <a:xfrm>
            <a:off x="254000" y="2047650"/>
            <a:ext cx="5918200" cy="4276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pPr>
            <a:r>
              <a:rPr lang="en-US" sz="1800" b="0" i="0" u="none" strike="noStrike" baseline="0" dirty="0">
                <a:solidFill>
                  <a:srgbClr val="000000"/>
                </a:solidFill>
                <a:latin typeface="Verdana" panose="020B0604030504040204" pitchFamily="34" charset="0"/>
              </a:rPr>
              <a:t>Direct to Chip and Immersion </a:t>
            </a:r>
            <a:r>
              <a:rPr lang="en-US" sz="1800" dirty="0">
                <a:solidFill>
                  <a:srgbClr val="000000"/>
                </a:solidFill>
                <a:latin typeface="Verdana" panose="020B0604030504040204" pitchFamily="34" charset="0"/>
              </a:rPr>
              <a:t>Cooling Systems</a:t>
            </a:r>
            <a:r>
              <a:rPr lang="en-US" sz="1800" b="0" i="0" u="none" strike="noStrike" baseline="0" dirty="0">
                <a:solidFill>
                  <a:srgbClr val="000000"/>
                </a:solidFill>
                <a:latin typeface="Verdana" panose="020B0604030504040204" pitchFamily="34" charset="0"/>
              </a:rPr>
              <a:t>;</a:t>
            </a:r>
          </a:p>
          <a:p>
            <a:pPr marL="0" indent="0" algn="just">
              <a:buNone/>
            </a:pPr>
            <a:endParaRPr lang="en-US" sz="800" b="0" i="0" u="none" strike="noStrike" baseline="0" dirty="0">
              <a:solidFill>
                <a:srgbClr val="000000"/>
              </a:solidFill>
              <a:latin typeface="Verdana" panose="020B0604030504040204" pitchFamily="34" charset="0"/>
            </a:endParaRPr>
          </a:p>
          <a:p>
            <a:pPr algn="just"/>
            <a:r>
              <a:rPr lang="en-US" sz="1800" b="0" i="0" u="sng" strike="noStrike" baseline="0" dirty="0">
                <a:solidFill>
                  <a:srgbClr val="000000"/>
                </a:solidFill>
                <a:latin typeface="Verdana" panose="020B0604030504040204" pitchFamily="34" charset="0"/>
              </a:rPr>
              <a:t>Accelerated Corrosion</a:t>
            </a:r>
            <a:r>
              <a:rPr lang="en-US" sz="1800" b="0" i="0" u="none" strike="noStrike" baseline="0" dirty="0">
                <a:solidFill>
                  <a:srgbClr val="000000"/>
                </a:solidFill>
                <a:latin typeface="Verdana" panose="020B0604030504040204" pitchFamily="34" charset="0"/>
              </a:rPr>
              <a:t>: Particle contamination, especially when combined with moisture, accelerates corrosion throughout the cooling loop. Corrosive byproducts can create sludge, leading to further clogging, or pit the cold plates, causing coolant leaks and premature failure of pumps and heat exchangers.</a:t>
            </a:r>
          </a:p>
          <a:p>
            <a:pPr marL="0" indent="0" algn="just">
              <a:buNone/>
            </a:pPr>
            <a:endParaRPr lang="en-US" sz="1800" b="0" i="0" u="none" strike="noStrike" baseline="0" dirty="0">
              <a:solidFill>
                <a:srgbClr val="000000"/>
              </a:solidFill>
              <a:latin typeface="Verdana" panose="020B0604030504040204" pitchFamily="34" charset="0"/>
            </a:endParaRPr>
          </a:p>
          <a:p>
            <a:pPr algn="just"/>
            <a:r>
              <a:rPr lang="en-US" sz="1800" b="0" i="0" u="sng" strike="noStrike" baseline="0" dirty="0">
                <a:solidFill>
                  <a:srgbClr val="000000"/>
                </a:solidFill>
                <a:latin typeface="Verdana" panose="020B0604030504040204" pitchFamily="34" charset="0"/>
              </a:rPr>
              <a:t>Abrasive Pump Wear</a:t>
            </a:r>
            <a:r>
              <a:rPr lang="en-US" sz="1800" b="0" i="0" u="none" strike="noStrike" baseline="0" dirty="0">
                <a:solidFill>
                  <a:srgbClr val="000000"/>
                </a:solidFill>
                <a:latin typeface="Verdana" panose="020B0604030504040204" pitchFamily="34" charset="0"/>
              </a:rPr>
              <a:t>: Impurities in the coolant act as abrasives that cause premature wear and failure of pumps and valves within the liquid cooling unit (CDU).</a:t>
            </a:r>
          </a:p>
        </p:txBody>
      </p:sp>
      <p:sp>
        <p:nvSpPr>
          <p:cNvPr id="22" name="Title 1">
            <a:extLst>
              <a:ext uri="{FF2B5EF4-FFF2-40B4-BE49-F238E27FC236}">
                <a16:creationId xmlns:a16="http://schemas.microsoft.com/office/drawing/2014/main" id="{FF167B14-0D9C-1B60-21AE-3AD725315E58}"/>
              </a:ext>
            </a:extLst>
          </p:cNvPr>
          <p:cNvSpPr>
            <a:spLocks noGrp="1"/>
          </p:cNvSpPr>
          <p:nvPr>
            <p:ph type="title"/>
          </p:nvPr>
        </p:nvSpPr>
        <p:spPr>
          <a:xfrm>
            <a:off x="1104900" y="1417610"/>
            <a:ext cx="7696200" cy="650930"/>
          </a:xfrm>
        </p:spPr>
        <p:txBody>
          <a:bodyPr/>
          <a:lstStyle/>
          <a:p>
            <a:r>
              <a:rPr lang="en-US" sz="2400" u="sng" dirty="0">
                <a:latin typeface="Verdana" panose="020B0604030504040204" pitchFamily="34" charset="0"/>
                <a:ea typeface="Verdana" panose="020B0604030504040204" pitchFamily="34" charset="0"/>
              </a:rPr>
              <a:t>Particle Contamination Issues</a:t>
            </a:r>
          </a:p>
        </p:txBody>
      </p:sp>
      <p:pic>
        <p:nvPicPr>
          <p:cNvPr id="4" name="Picture 3">
            <a:extLst>
              <a:ext uri="{FF2B5EF4-FFF2-40B4-BE49-F238E27FC236}">
                <a16:creationId xmlns:a16="http://schemas.microsoft.com/office/drawing/2014/main" id="{4916EDE0-BE1F-A722-995A-35B76729946D}"/>
              </a:ext>
            </a:extLst>
          </p:cNvPr>
          <p:cNvPicPr>
            <a:picLocks noChangeAspect="1"/>
          </p:cNvPicPr>
          <p:nvPr/>
        </p:nvPicPr>
        <p:blipFill>
          <a:blip r:embed="rId4"/>
          <a:stretch>
            <a:fillRect/>
          </a:stretch>
        </p:blipFill>
        <p:spPr>
          <a:xfrm>
            <a:off x="6228784" y="2819400"/>
            <a:ext cx="3279118" cy="2524350"/>
          </a:xfrm>
          <a:prstGeom prst="rect">
            <a:avLst/>
          </a:prstGeom>
        </p:spPr>
      </p:pic>
    </p:spTree>
    <p:extLst>
      <p:ext uri="{BB962C8B-B14F-4D97-AF65-F5344CB8AC3E}">
        <p14:creationId xmlns:p14="http://schemas.microsoft.com/office/powerpoint/2010/main" val="3914727981"/>
      </p:ext>
    </p:extLst>
  </p:cSld>
  <p:clrMapOvr>
    <a:masterClrMapping/>
  </p:clrMapOvr>
  <p:transition>
    <p:zoom/>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E80855A0B77634685ED9EDE93F5D79D" ma:contentTypeVersion="0" ma:contentTypeDescription="Create a new document." ma:contentTypeScope="" ma:versionID="2d1bdbbd51a92a5d067b514ed916ccc6">
  <xsd:schema xmlns:xsd="http://www.w3.org/2001/XMLSchema" xmlns:xs="http://www.w3.org/2001/XMLSchema" xmlns:p="http://schemas.microsoft.com/office/2006/metadata/properties" targetNamespace="http://schemas.microsoft.com/office/2006/metadata/properties" ma:root="true" ma:fieldsID="4b795196365d0a2ba85bf44c386000f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911D2C5-389F-450F-BE31-4BFA5CE4747D}">
  <ds:schemaRefs>
    <ds:schemaRef ds:uri="http://schemas.microsoft.com/sharepoint/v3/contenttype/forms"/>
  </ds:schemaRefs>
</ds:datastoreItem>
</file>

<file path=customXml/itemProps2.xml><?xml version="1.0" encoding="utf-8"?>
<ds:datastoreItem xmlns:ds="http://schemas.openxmlformats.org/officeDocument/2006/customXml" ds:itemID="{2CF80CF0-5745-40D3-9F7A-F24476D20B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803DA300-29E4-4661-8329-C5378BAED2E2}">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5151</TotalTime>
  <Words>1896</Words>
  <Application>Microsoft Office PowerPoint</Application>
  <PresentationFormat>A4 Paper (210x297 mm)</PresentationFormat>
  <Paragraphs>164</Paragraphs>
  <Slides>24</Slides>
  <Notes>23</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Tahoma</vt:lpstr>
      <vt:lpstr>Times New Roman</vt:lpstr>
      <vt:lpstr>Verdana</vt:lpstr>
      <vt:lpstr>Default Design</vt:lpstr>
      <vt:lpstr>PowerPoint Presentation</vt:lpstr>
      <vt:lpstr>Migration to Liquid Cooling</vt:lpstr>
      <vt:lpstr>Migration to Liquid Cooling</vt:lpstr>
      <vt:lpstr>Current Industry Guidelines and Standards</vt:lpstr>
      <vt:lpstr>Types of Liquid Cooling</vt:lpstr>
      <vt:lpstr>Types of Liquid Cooling</vt:lpstr>
      <vt:lpstr>Coolant Properties</vt:lpstr>
      <vt:lpstr>Particle Contamination Issues</vt:lpstr>
      <vt:lpstr>Particle Contamination Issues</vt:lpstr>
      <vt:lpstr>Particle Contamination 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Route to Market</vt:lpstr>
      <vt:lpstr>This concludes the Presentation!</vt:lpstr>
    </vt:vector>
  </TitlesOfParts>
  <Company>JM Canty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richb</dc:creator>
  <cp:lastModifiedBy>Colleen Dressel</cp:lastModifiedBy>
  <cp:revision>288</cp:revision>
  <dcterms:created xsi:type="dcterms:W3CDTF">2008-08-07T20:56:52Z</dcterms:created>
  <dcterms:modified xsi:type="dcterms:W3CDTF">2026-05-29T20:11:04Z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0x010100BE80855A0B77634685ED9EDE93F5D79D</vt:lpwstr>
  </property>
</Properties>
</file>